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style1.xml" ContentType="application/vnd.ms-office.chartstyle+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harts/style3.xml" ContentType="application/vnd.ms-office.chartstyle+xml"/>
  <Override PartName="/ppt/charts/colors5.xml" ContentType="application/vnd.ms-office.chartcolorstyle+xml"/>
  <Override PartName="/ppt/charts/chart3.xml" ContentType="application/vnd.openxmlformats-officedocument.drawingml.chart+xml"/>
  <Override PartName="/ppt/charts/style5.xml" ContentType="application/vnd.ms-office.chartstyle+xml"/>
  <Override PartName="/ppt/charts/colors4.xml" ContentType="application/vnd.ms-office.chartcolor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hart4.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18"/>
  </p:notesMasterIdLst>
  <p:handoutMasterIdLst>
    <p:handoutMasterId r:id="rId19"/>
  </p:handoutMasterIdLst>
  <p:sldIdLst>
    <p:sldId id="256" r:id="rId2"/>
    <p:sldId id="590" r:id="rId3"/>
    <p:sldId id="625" r:id="rId4"/>
    <p:sldId id="598" r:id="rId5"/>
    <p:sldId id="628" r:id="rId6"/>
    <p:sldId id="627" r:id="rId7"/>
    <p:sldId id="624" r:id="rId8"/>
    <p:sldId id="629" r:id="rId9"/>
    <p:sldId id="606" r:id="rId10"/>
    <p:sldId id="632" r:id="rId11"/>
    <p:sldId id="631" r:id="rId12"/>
    <p:sldId id="633" r:id="rId13"/>
    <p:sldId id="635" r:id="rId14"/>
    <p:sldId id="616" r:id="rId15"/>
    <p:sldId id="634" r:id="rId16"/>
    <p:sldId id="409" r:id="rId17"/>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81"/>
    <a:srgbClr val="291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6" autoAdjust="0"/>
    <p:restoredTop sz="86535" autoAdjust="0"/>
  </p:normalViewPr>
  <p:slideViewPr>
    <p:cSldViewPr snapToObjects="1">
      <p:cViewPr varScale="1">
        <p:scale>
          <a:sx n="64" d="100"/>
          <a:sy n="64" d="100"/>
        </p:scale>
        <p:origin x="504" y="72"/>
      </p:cViewPr>
      <p:guideLst>
        <p:guide orient="horz" pos="2160"/>
        <p:guide pos="2880"/>
      </p:guideLst>
    </p:cSldViewPr>
  </p:slideViewPr>
  <p:outlineViewPr>
    <p:cViewPr>
      <p:scale>
        <a:sx n="33" d="100"/>
        <a:sy n="33" d="100"/>
      </p:scale>
      <p:origin x="0" y="-18558"/>
    </p:cViewPr>
  </p:outlineViewPr>
  <p:notesTextViewPr>
    <p:cViewPr>
      <p:scale>
        <a:sx n="75" d="100"/>
        <a:sy n="75" d="100"/>
      </p:scale>
      <p:origin x="0" y="0"/>
    </p:cViewPr>
  </p:notesTextViewPr>
  <p:sorterViewPr>
    <p:cViewPr>
      <p:scale>
        <a:sx n="100" d="100"/>
        <a:sy n="100" d="100"/>
      </p:scale>
      <p:origin x="0" y="-3774"/>
    </p:cViewPr>
  </p:sorterViewPr>
  <p:notesViewPr>
    <p:cSldViewPr snapToObjects="1">
      <p:cViewPr>
        <p:scale>
          <a:sx n="150" d="100"/>
          <a:sy n="150" d="100"/>
        </p:scale>
        <p:origin x="834" y="-299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5.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cuments\NDT%20Domestic%20Visitor%20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cuments\NDT%20Domestic%20Visitor%20sta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ocuments\NDT%20Domestic%20Visitor%20sta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ocuments\NDT%20Domestic%20Visitor%20stat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200" b="1"/>
              <a:t>South Africa</a:t>
            </a:r>
            <a:r>
              <a:rPr lang="en-ZA" sz="1200"/>
              <a:t>: Tourism</a:t>
            </a:r>
            <a:r>
              <a:rPr lang="en-ZA" sz="1200" baseline="0"/>
              <a:t> Spending Domestic vs Foreign</a:t>
            </a:r>
            <a:endParaRPr lang="en-ZA" sz="120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'South Africa'!$A$15</c:f>
              <c:strCache>
                <c:ptCount val="1"/>
                <c:pt idx="0">
                  <c:v>Domestic</c:v>
                </c:pt>
              </c:strCache>
            </c:strRef>
          </c:tx>
          <c:spPr>
            <a:solidFill>
              <a:schemeClr val="accent1"/>
            </a:solidFill>
            <a:ln>
              <a:noFill/>
            </a:ln>
            <a:effectLst/>
          </c:spPr>
          <c:invertIfNegative val="0"/>
          <c:cat>
            <c:numRef>
              <c:f>'South Africa'!$B$14:$I$14</c:f>
              <c:numCache>
                <c:formatCode>General</c:formatCode>
                <c:ptCount val="8"/>
                <c:pt idx="0">
                  <c:v>2009</c:v>
                </c:pt>
                <c:pt idx="1">
                  <c:v>2010</c:v>
                </c:pt>
                <c:pt idx="2">
                  <c:v>2011</c:v>
                </c:pt>
                <c:pt idx="3">
                  <c:v>2012</c:v>
                </c:pt>
                <c:pt idx="4">
                  <c:v>2013</c:v>
                </c:pt>
                <c:pt idx="5">
                  <c:v>2014</c:v>
                </c:pt>
                <c:pt idx="6">
                  <c:v>2015</c:v>
                </c:pt>
                <c:pt idx="7">
                  <c:v>2025</c:v>
                </c:pt>
              </c:numCache>
            </c:numRef>
          </c:cat>
          <c:val>
            <c:numRef>
              <c:f>'South Africa'!$B$15:$I$15</c:f>
              <c:numCache>
                <c:formatCode>0.0%</c:formatCode>
                <c:ptCount val="8"/>
                <c:pt idx="0">
                  <c:v>0.53375424963574547</c:v>
                </c:pt>
                <c:pt idx="1">
                  <c:v>0.55291262135922337</c:v>
                </c:pt>
                <c:pt idx="2">
                  <c:v>0.56694055099081686</c:v>
                </c:pt>
                <c:pt idx="3">
                  <c:v>0.55482456140350878</c:v>
                </c:pt>
                <c:pt idx="4">
                  <c:v>0.5538135593220338</c:v>
                </c:pt>
                <c:pt idx="5">
                  <c:v>0.54087027246848307</c:v>
                </c:pt>
                <c:pt idx="6">
                  <c:v>0.53396524486571872</c:v>
                </c:pt>
                <c:pt idx="7">
                  <c:v>0.48859604662949824</c:v>
                </c:pt>
              </c:numCache>
            </c:numRef>
          </c:val>
        </c:ser>
        <c:ser>
          <c:idx val="1"/>
          <c:order val="1"/>
          <c:tx>
            <c:strRef>
              <c:f>'South Africa'!$A$16</c:f>
              <c:strCache>
                <c:ptCount val="1"/>
                <c:pt idx="0">
                  <c:v>Foreign</c:v>
                </c:pt>
              </c:strCache>
            </c:strRef>
          </c:tx>
          <c:spPr>
            <a:solidFill>
              <a:schemeClr val="accent2"/>
            </a:solidFill>
            <a:ln>
              <a:noFill/>
            </a:ln>
            <a:effectLst/>
          </c:spPr>
          <c:invertIfNegative val="0"/>
          <c:cat>
            <c:numRef>
              <c:f>'South Africa'!$B$14:$I$14</c:f>
              <c:numCache>
                <c:formatCode>General</c:formatCode>
                <c:ptCount val="8"/>
                <c:pt idx="0">
                  <c:v>2009</c:v>
                </c:pt>
                <c:pt idx="1">
                  <c:v>2010</c:v>
                </c:pt>
                <c:pt idx="2">
                  <c:v>2011</c:v>
                </c:pt>
                <c:pt idx="3">
                  <c:v>2012</c:v>
                </c:pt>
                <c:pt idx="4">
                  <c:v>2013</c:v>
                </c:pt>
                <c:pt idx="5">
                  <c:v>2014</c:v>
                </c:pt>
                <c:pt idx="6">
                  <c:v>2015</c:v>
                </c:pt>
                <c:pt idx="7">
                  <c:v>2025</c:v>
                </c:pt>
              </c:numCache>
            </c:numRef>
          </c:cat>
          <c:val>
            <c:numRef>
              <c:f>'South Africa'!$B$16:$I$16</c:f>
              <c:numCache>
                <c:formatCode>0.0%</c:formatCode>
                <c:ptCount val="8"/>
                <c:pt idx="0">
                  <c:v>0.46624575036425447</c:v>
                </c:pt>
                <c:pt idx="1">
                  <c:v>0.44708737864077669</c:v>
                </c:pt>
                <c:pt idx="2">
                  <c:v>0.43305944900918319</c:v>
                </c:pt>
                <c:pt idx="3">
                  <c:v>0.44517543859649122</c:v>
                </c:pt>
                <c:pt idx="4">
                  <c:v>0.44618644067796609</c:v>
                </c:pt>
                <c:pt idx="5">
                  <c:v>0.45912972753151687</c:v>
                </c:pt>
                <c:pt idx="6">
                  <c:v>0.46603475513428122</c:v>
                </c:pt>
                <c:pt idx="7">
                  <c:v>0.51140395337050182</c:v>
                </c:pt>
              </c:numCache>
            </c:numRef>
          </c:val>
        </c:ser>
        <c:dLbls>
          <c:showLegendKey val="0"/>
          <c:showVal val="0"/>
          <c:showCatName val="0"/>
          <c:showSerName val="0"/>
          <c:showPercent val="0"/>
          <c:showBubbleSize val="0"/>
        </c:dLbls>
        <c:gapWidth val="150"/>
        <c:overlap val="100"/>
        <c:axId val="203785632"/>
        <c:axId val="203786024"/>
      </c:barChart>
      <c:lineChart>
        <c:grouping val="standard"/>
        <c:varyColors val="0"/>
        <c:ser>
          <c:idx val="2"/>
          <c:order val="2"/>
          <c:tx>
            <c:strRef>
              <c:f>'South Africa'!$A$17</c:f>
              <c:strCache>
                <c:ptCount val="1"/>
                <c:pt idx="0">
                  <c:v>Domestic Tourism growth (Real 2014 Prices)</c:v>
                </c:pt>
              </c:strCache>
            </c:strRef>
          </c:tx>
          <c:spPr>
            <a:ln w="28575" cap="rnd">
              <a:solidFill>
                <a:schemeClr val="tx1"/>
              </a:solidFill>
              <a:round/>
            </a:ln>
            <a:effectLst/>
          </c:spPr>
          <c:marker>
            <c:symbol val="none"/>
          </c:marker>
          <c:cat>
            <c:numRef>
              <c:f>'South Africa'!$B$14:$I$14</c:f>
              <c:numCache>
                <c:formatCode>General</c:formatCode>
                <c:ptCount val="8"/>
                <c:pt idx="0">
                  <c:v>2009</c:v>
                </c:pt>
                <c:pt idx="1">
                  <c:v>2010</c:v>
                </c:pt>
                <c:pt idx="2">
                  <c:v>2011</c:v>
                </c:pt>
                <c:pt idx="3">
                  <c:v>2012</c:v>
                </c:pt>
                <c:pt idx="4">
                  <c:v>2013</c:v>
                </c:pt>
                <c:pt idx="5">
                  <c:v>2014</c:v>
                </c:pt>
                <c:pt idx="6">
                  <c:v>2015</c:v>
                </c:pt>
                <c:pt idx="7">
                  <c:v>2025</c:v>
                </c:pt>
              </c:numCache>
            </c:numRef>
          </c:cat>
          <c:val>
            <c:numRef>
              <c:f>'South Africa'!$B$17:$I$17</c:f>
              <c:numCache>
                <c:formatCode>0.0%</c:formatCode>
                <c:ptCount val="8"/>
                <c:pt idx="1">
                  <c:v>3.6396724294813554E-2</c:v>
                </c:pt>
                <c:pt idx="2">
                  <c:v>6.733393994540493E-2</c:v>
                </c:pt>
                <c:pt idx="3">
                  <c:v>0.15104640582347573</c:v>
                </c:pt>
                <c:pt idx="4">
                  <c:v>0.18926296633302986</c:v>
                </c:pt>
                <c:pt idx="5">
                  <c:v>0.21019108280254772</c:v>
                </c:pt>
                <c:pt idx="6">
                  <c:v>0.23020928116469497</c:v>
                </c:pt>
                <c:pt idx="7">
                  <c:v>0.75432211101000912</c:v>
                </c:pt>
              </c:numCache>
            </c:numRef>
          </c:val>
          <c:smooth val="0"/>
        </c:ser>
        <c:dLbls>
          <c:showLegendKey val="0"/>
          <c:showVal val="0"/>
          <c:showCatName val="0"/>
          <c:showSerName val="0"/>
          <c:showPercent val="0"/>
          <c:showBubbleSize val="0"/>
        </c:dLbls>
        <c:marker val="1"/>
        <c:smooth val="0"/>
        <c:axId val="203785632"/>
        <c:axId val="203786024"/>
      </c:lineChart>
      <c:catAx>
        <c:axId val="20378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86024"/>
        <c:crossesAt val="0"/>
        <c:auto val="1"/>
        <c:lblAlgn val="ctr"/>
        <c:lblOffset val="100"/>
        <c:noMultiLvlLbl val="0"/>
      </c:catAx>
      <c:valAx>
        <c:axId val="2037860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785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200" b="1"/>
              <a:t>South Africa</a:t>
            </a:r>
            <a:r>
              <a:rPr lang="en-ZA" sz="1200"/>
              <a:t>: Tourism</a:t>
            </a:r>
            <a:r>
              <a:rPr lang="en-ZA" sz="1200" baseline="0"/>
              <a:t> Spending Domestic vs Foreign</a:t>
            </a:r>
            <a:endParaRPr lang="en-ZA" sz="120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'South Africa'!$A$15</c:f>
              <c:strCache>
                <c:ptCount val="1"/>
                <c:pt idx="0">
                  <c:v>Domestic</c:v>
                </c:pt>
              </c:strCache>
            </c:strRef>
          </c:tx>
          <c:spPr>
            <a:solidFill>
              <a:schemeClr val="accent1"/>
            </a:solidFill>
            <a:ln>
              <a:noFill/>
            </a:ln>
            <a:effectLst/>
          </c:spPr>
          <c:invertIfNegative val="0"/>
          <c:cat>
            <c:numRef>
              <c:f>'South Africa'!$B$14:$I$14</c:f>
              <c:numCache>
                <c:formatCode>General</c:formatCode>
                <c:ptCount val="8"/>
                <c:pt idx="0">
                  <c:v>2009</c:v>
                </c:pt>
                <c:pt idx="1">
                  <c:v>2010</c:v>
                </c:pt>
                <c:pt idx="2">
                  <c:v>2011</c:v>
                </c:pt>
                <c:pt idx="3">
                  <c:v>2012</c:v>
                </c:pt>
                <c:pt idx="4">
                  <c:v>2013</c:v>
                </c:pt>
                <c:pt idx="5">
                  <c:v>2014</c:v>
                </c:pt>
                <c:pt idx="6">
                  <c:v>2015</c:v>
                </c:pt>
                <c:pt idx="7">
                  <c:v>2025</c:v>
                </c:pt>
              </c:numCache>
            </c:numRef>
          </c:cat>
          <c:val>
            <c:numRef>
              <c:f>'South Africa'!$B$15:$I$15</c:f>
              <c:numCache>
                <c:formatCode>0.0%</c:formatCode>
                <c:ptCount val="8"/>
                <c:pt idx="0">
                  <c:v>0.53375424963574547</c:v>
                </c:pt>
                <c:pt idx="1">
                  <c:v>0.55291262135922337</c:v>
                </c:pt>
                <c:pt idx="2">
                  <c:v>0.56694055099081686</c:v>
                </c:pt>
                <c:pt idx="3">
                  <c:v>0.55482456140350878</c:v>
                </c:pt>
                <c:pt idx="4">
                  <c:v>0.5538135593220338</c:v>
                </c:pt>
                <c:pt idx="5">
                  <c:v>0.54087027246848307</c:v>
                </c:pt>
                <c:pt idx="6">
                  <c:v>0.53396524486571872</c:v>
                </c:pt>
                <c:pt idx="7">
                  <c:v>0.48859604662949824</c:v>
                </c:pt>
              </c:numCache>
            </c:numRef>
          </c:val>
        </c:ser>
        <c:ser>
          <c:idx val="1"/>
          <c:order val="1"/>
          <c:tx>
            <c:strRef>
              <c:f>'South Africa'!$A$16</c:f>
              <c:strCache>
                <c:ptCount val="1"/>
                <c:pt idx="0">
                  <c:v>Foreign</c:v>
                </c:pt>
              </c:strCache>
            </c:strRef>
          </c:tx>
          <c:spPr>
            <a:solidFill>
              <a:schemeClr val="accent2"/>
            </a:solidFill>
            <a:ln>
              <a:noFill/>
            </a:ln>
            <a:effectLst/>
          </c:spPr>
          <c:invertIfNegative val="0"/>
          <c:cat>
            <c:numRef>
              <c:f>'South Africa'!$B$14:$I$14</c:f>
              <c:numCache>
                <c:formatCode>General</c:formatCode>
                <c:ptCount val="8"/>
                <c:pt idx="0">
                  <c:v>2009</c:v>
                </c:pt>
                <c:pt idx="1">
                  <c:v>2010</c:v>
                </c:pt>
                <c:pt idx="2">
                  <c:v>2011</c:v>
                </c:pt>
                <c:pt idx="3">
                  <c:v>2012</c:v>
                </c:pt>
                <c:pt idx="4">
                  <c:v>2013</c:v>
                </c:pt>
                <c:pt idx="5">
                  <c:v>2014</c:v>
                </c:pt>
                <c:pt idx="6">
                  <c:v>2015</c:v>
                </c:pt>
                <c:pt idx="7">
                  <c:v>2025</c:v>
                </c:pt>
              </c:numCache>
            </c:numRef>
          </c:cat>
          <c:val>
            <c:numRef>
              <c:f>'South Africa'!$B$16:$I$16</c:f>
              <c:numCache>
                <c:formatCode>0.0%</c:formatCode>
                <c:ptCount val="8"/>
                <c:pt idx="0">
                  <c:v>0.46624575036425447</c:v>
                </c:pt>
                <c:pt idx="1">
                  <c:v>0.44708737864077669</c:v>
                </c:pt>
                <c:pt idx="2">
                  <c:v>0.43305944900918319</c:v>
                </c:pt>
                <c:pt idx="3">
                  <c:v>0.44517543859649122</c:v>
                </c:pt>
                <c:pt idx="4">
                  <c:v>0.44618644067796609</c:v>
                </c:pt>
                <c:pt idx="5">
                  <c:v>0.45912972753151687</c:v>
                </c:pt>
                <c:pt idx="6">
                  <c:v>0.46603475513428122</c:v>
                </c:pt>
                <c:pt idx="7">
                  <c:v>0.51140395337050182</c:v>
                </c:pt>
              </c:numCache>
            </c:numRef>
          </c:val>
        </c:ser>
        <c:dLbls>
          <c:showLegendKey val="0"/>
          <c:showVal val="0"/>
          <c:showCatName val="0"/>
          <c:showSerName val="0"/>
          <c:showPercent val="0"/>
          <c:showBubbleSize val="0"/>
        </c:dLbls>
        <c:gapWidth val="150"/>
        <c:overlap val="100"/>
        <c:axId val="233861080"/>
        <c:axId val="233861472"/>
      </c:barChart>
      <c:lineChart>
        <c:grouping val="standard"/>
        <c:varyColors val="0"/>
        <c:ser>
          <c:idx val="2"/>
          <c:order val="2"/>
          <c:tx>
            <c:strRef>
              <c:f>'South Africa'!$A$17</c:f>
              <c:strCache>
                <c:ptCount val="1"/>
                <c:pt idx="0">
                  <c:v>Domestic Tourism growth (Real 2014 Prices)</c:v>
                </c:pt>
              </c:strCache>
            </c:strRef>
          </c:tx>
          <c:spPr>
            <a:ln w="28575" cap="rnd">
              <a:solidFill>
                <a:schemeClr val="tx1"/>
              </a:solidFill>
              <a:round/>
            </a:ln>
            <a:effectLst/>
          </c:spPr>
          <c:marker>
            <c:symbol val="none"/>
          </c:marker>
          <c:cat>
            <c:numRef>
              <c:f>'South Africa'!$B$14:$I$14</c:f>
              <c:numCache>
                <c:formatCode>General</c:formatCode>
                <c:ptCount val="8"/>
                <c:pt idx="0">
                  <c:v>2009</c:v>
                </c:pt>
                <c:pt idx="1">
                  <c:v>2010</c:v>
                </c:pt>
                <c:pt idx="2">
                  <c:v>2011</c:v>
                </c:pt>
                <c:pt idx="3">
                  <c:v>2012</c:v>
                </c:pt>
                <c:pt idx="4">
                  <c:v>2013</c:v>
                </c:pt>
                <c:pt idx="5">
                  <c:v>2014</c:v>
                </c:pt>
                <c:pt idx="6">
                  <c:v>2015</c:v>
                </c:pt>
                <c:pt idx="7">
                  <c:v>2025</c:v>
                </c:pt>
              </c:numCache>
            </c:numRef>
          </c:cat>
          <c:val>
            <c:numRef>
              <c:f>'South Africa'!$B$17:$I$17</c:f>
              <c:numCache>
                <c:formatCode>0.0%</c:formatCode>
                <c:ptCount val="8"/>
                <c:pt idx="1">
                  <c:v>3.6396724294813554E-2</c:v>
                </c:pt>
                <c:pt idx="2">
                  <c:v>6.733393994540493E-2</c:v>
                </c:pt>
                <c:pt idx="3">
                  <c:v>0.15104640582347573</c:v>
                </c:pt>
                <c:pt idx="4">
                  <c:v>0.18926296633302986</c:v>
                </c:pt>
                <c:pt idx="5">
                  <c:v>0.21019108280254772</c:v>
                </c:pt>
                <c:pt idx="6">
                  <c:v>0.23020928116469497</c:v>
                </c:pt>
                <c:pt idx="7">
                  <c:v>0.75432211101000912</c:v>
                </c:pt>
              </c:numCache>
            </c:numRef>
          </c:val>
          <c:smooth val="0"/>
        </c:ser>
        <c:dLbls>
          <c:showLegendKey val="0"/>
          <c:showVal val="0"/>
          <c:showCatName val="0"/>
          <c:showSerName val="0"/>
          <c:showPercent val="0"/>
          <c:showBubbleSize val="0"/>
        </c:dLbls>
        <c:marker val="1"/>
        <c:smooth val="0"/>
        <c:axId val="233861080"/>
        <c:axId val="233861472"/>
      </c:lineChart>
      <c:catAx>
        <c:axId val="233861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861472"/>
        <c:crossesAt val="0"/>
        <c:auto val="1"/>
        <c:lblAlgn val="ctr"/>
        <c:lblOffset val="100"/>
        <c:noMultiLvlLbl val="0"/>
      </c:catAx>
      <c:valAx>
        <c:axId val="2338614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861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200" b="1"/>
              <a:t>China</a:t>
            </a:r>
            <a:r>
              <a:rPr lang="en-ZA" sz="1200"/>
              <a:t>: Tourism</a:t>
            </a:r>
            <a:r>
              <a:rPr lang="en-ZA" sz="1200" baseline="0"/>
              <a:t> Spending Domestic vs Foreign</a:t>
            </a:r>
            <a:endParaRPr lang="en-ZA" sz="120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China!$A$15</c:f>
              <c:strCache>
                <c:ptCount val="1"/>
                <c:pt idx="0">
                  <c:v>Domestic</c:v>
                </c:pt>
              </c:strCache>
            </c:strRef>
          </c:tx>
          <c:spPr>
            <a:solidFill>
              <a:schemeClr val="accent1"/>
            </a:solidFill>
            <a:ln>
              <a:noFill/>
            </a:ln>
            <a:effectLst/>
          </c:spPr>
          <c:invertIfNegative val="0"/>
          <c:cat>
            <c:numRef>
              <c:f>China!$B$14:$I$14</c:f>
              <c:numCache>
                <c:formatCode>General</c:formatCode>
                <c:ptCount val="8"/>
                <c:pt idx="0">
                  <c:v>2009</c:v>
                </c:pt>
                <c:pt idx="1">
                  <c:v>2010</c:v>
                </c:pt>
                <c:pt idx="2">
                  <c:v>2011</c:v>
                </c:pt>
                <c:pt idx="3">
                  <c:v>2012</c:v>
                </c:pt>
                <c:pt idx="4">
                  <c:v>2013</c:v>
                </c:pt>
                <c:pt idx="5">
                  <c:v>2014</c:v>
                </c:pt>
                <c:pt idx="6">
                  <c:v>2015</c:v>
                </c:pt>
                <c:pt idx="7">
                  <c:v>2025</c:v>
                </c:pt>
              </c:numCache>
            </c:numRef>
          </c:cat>
          <c:val>
            <c:numRef>
              <c:f>China!$B$15:$I$15</c:f>
              <c:numCache>
                <c:formatCode>0.0%</c:formatCode>
                <c:ptCount val="8"/>
                <c:pt idx="0">
                  <c:v>0.87408348457350271</c:v>
                </c:pt>
                <c:pt idx="1">
                  <c:v>0.87120543293718156</c:v>
                </c:pt>
                <c:pt idx="2">
                  <c:v>0.885944442668542</c:v>
                </c:pt>
                <c:pt idx="3">
                  <c:v>0.89607165026159441</c:v>
                </c:pt>
                <c:pt idx="4">
                  <c:v>0.90423735850101017</c:v>
                </c:pt>
                <c:pt idx="5">
                  <c:v>0.90307628566989484</c:v>
                </c:pt>
                <c:pt idx="6">
                  <c:v>0.90724975138858577</c:v>
                </c:pt>
                <c:pt idx="7">
                  <c:v>0.91139736692709039</c:v>
                </c:pt>
              </c:numCache>
            </c:numRef>
          </c:val>
        </c:ser>
        <c:ser>
          <c:idx val="1"/>
          <c:order val="1"/>
          <c:tx>
            <c:strRef>
              <c:f>China!$A$16</c:f>
              <c:strCache>
                <c:ptCount val="1"/>
                <c:pt idx="0">
                  <c:v>Foreign</c:v>
                </c:pt>
              </c:strCache>
            </c:strRef>
          </c:tx>
          <c:spPr>
            <a:solidFill>
              <a:schemeClr val="accent2"/>
            </a:solidFill>
            <a:ln>
              <a:noFill/>
            </a:ln>
            <a:effectLst/>
          </c:spPr>
          <c:invertIfNegative val="0"/>
          <c:cat>
            <c:numRef>
              <c:f>China!$B$14:$I$14</c:f>
              <c:numCache>
                <c:formatCode>General</c:formatCode>
                <c:ptCount val="8"/>
                <c:pt idx="0">
                  <c:v>2009</c:v>
                </c:pt>
                <c:pt idx="1">
                  <c:v>2010</c:v>
                </c:pt>
                <c:pt idx="2">
                  <c:v>2011</c:v>
                </c:pt>
                <c:pt idx="3">
                  <c:v>2012</c:v>
                </c:pt>
                <c:pt idx="4">
                  <c:v>2013</c:v>
                </c:pt>
                <c:pt idx="5">
                  <c:v>2014</c:v>
                </c:pt>
                <c:pt idx="6">
                  <c:v>2015</c:v>
                </c:pt>
                <c:pt idx="7">
                  <c:v>2025</c:v>
                </c:pt>
              </c:numCache>
            </c:numRef>
          </c:cat>
          <c:val>
            <c:numRef>
              <c:f>China!$B$16:$I$16</c:f>
              <c:numCache>
                <c:formatCode>0.0%</c:formatCode>
                <c:ptCount val="8"/>
                <c:pt idx="0">
                  <c:v>0.12591651542649726</c:v>
                </c:pt>
                <c:pt idx="1">
                  <c:v>0.12879456706281833</c:v>
                </c:pt>
                <c:pt idx="2">
                  <c:v>0.11405555733145797</c:v>
                </c:pt>
                <c:pt idx="3">
                  <c:v>0.10392834973840562</c:v>
                </c:pt>
                <c:pt idx="4">
                  <c:v>9.576264149898979E-2</c:v>
                </c:pt>
                <c:pt idx="5">
                  <c:v>9.6923714330105132E-2</c:v>
                </c:pt>
                <c:pt idx="6">
                  <c:v>9.2750248611414302E-2</c:v>
                </c:pt>
                <c:pt idx="7">
                  <c:v>8.8602633072909623E-2</c:v>
                </c:pt>
              </c:numCache>
            </c:numRef>
          </c:val>
        </c:ser>
        <c:dLbls>
          <c:showLegendKey val="0"/>
          <c:showVal val="0"/>
          <c:showCatName val="0"/>
          <c:showSerName val="0"/>
          <c:showPercent val="0"/>
          <c:showBubbleSize val="0"/>
        </c:dLbls>
        <c:gapWidth val="150"/>
        <c:overlap val="100"/>
        <c:axId val="233862256"/>
        <c:axId val="233862648"/>
      </c:barChart>
      <c:lineChart>
        <c:grouping val="standard"/>
        <c:varyColors val="0"/>
        <c:ser>
          <c:idx val="2"/>
          <c:order val="2"/>
          <c:tx>
            <c:strRef>
              <c:f>China!$A$17</c:f>
              <c:strCache>
                <c:ptCount val="1"/>
                <c:pt idx="0">
                  <c:v>Domestic Tourism growth (Real 2014 Prices)</c:v>
                </c:pt>
              </c:strCache>
            </c:strRef>
          </c:tx>
          <c:spPr>
            <a:ln w="28575" cap="rnd">
              <a:solidFill>
                <a:schemeClr val="tx1"/>
              </a:solidFill>
              <a:round/>
            </a:ln>
            <a:effectLst/>
          </c:spPr>
          <c:marker>
            <c:symbol val="none"/>
          </c:marker>
          <c:cat>
            <c:numRef>
              <c:f>China!$B$14:$I$14</c:f>
              <c:numCache>
                <c:formatCode>General</c:formatCode>
                <c:ptCount val="8"/>
                <c:pt idx="0">
                  <c:v>2009</c:v>
                </c:pt>
                <c:pt idx="1">
                  <c:v>2010</c:v>
                </c:pt>
                <c:pt idx="2">
                  <c:v>2011</c:v>
                </c:pt>
                <c:pt idx="3">
                  <c:v>2012</c:v>
                </c:pt>
                <c:pt idx="4">
                  <c:v>2013</c:v>
                </c:pt>
                <c:pt idx="5">
                  <c:v>2014</c:v>
                </c:pt>
                <c:pt idx="6">
                  <c:v>2015</c:v>
                </c:pt>
                <c:pt idx="7">
                  <c:v>2025</c:v>
                </c:pt>
              </c:numCache>
            </c:numRef>
          </c:cat>
          <c:val>
            <c:numRef>
              <c:f>China!$B$17:$I$17</c:f>
              <c:numCache>
                <c:formatCode>0.0%</c:formatCode>
                <c:ptCount val="8"/>
                <c:pt idx="1">
                  <c:v>6.5445787135085753E-2</c:v>
                </c:pt>
                <c:pt idx="2">
                  <c:v>0.15090735434574976</c:v>
                </c:pt>
                <c:pt idx="3">
                  <c:v>0.25887629251276945</c:v>
                </c:pt>
                <c:pt idx="4">
                  <c:v>0.35671276109796102</c:v>
                </c:pt>
                <c:pt idx="5">
                  <c:v>0.44823719945185014</c:v>
                </c:pt>
                <c:pt idx="6">
                  <c:v>0.55329928159129604</c:v>
                </c:pt>
                <c:pt idx="7">
                  <c:v>1.8000083053029359</c:v>
                </c:pt>
              </c:numCache>
            </c:numRef>
          </c:val>
          <c:smooth val="0"/>
        </c:ser>
        <c:dLbls>
          <c:showLegendKey val="0"/>
          <c:showVal val="0"/>
          <c:showCatName val="0"/>
          <c:showSerName val="0"/>
          <c:showPercent val="0"/>
          <c:showBubbleSize val="0"/>
        </c:dLbls>
        <c:marker val="1"/>
        <c:smooth val="0"/>
        <c:axId val="233862256"/>
        <c:axId val="233862648"/>
      </c:lineChart>
      <c:catAx>
        <c:axId val="23386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862648"/>
        <c:crossesAt val="0"/>
        <c:auto val="1"/>
        <c:lblAlgn val="ctr"/>
        <c:lblOffset val="100"/>
        <c:noMultiLvlLbl val="0"/>
      </c:catAx>
      <c:valAx>
        <c:axId val="23386264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862256"/>
        <c:crosses val="autoZero"/>
        <c:crossBetween val="between"/>
      </c:valAx>
      <c:spPr>
        <a:noFill/>
        <a:ln>
          <a:noFill/>
        </a:ln>
        <a:effectLst/>
      </c:spPr>
    </c:plotArea>
    <c:legend>
      <c:legendPos val="b"/>
      <c:layout>
        <c:manualLayout>
          <c:xMode val="edge"/>
          <c:yMode val="edge"/>
          <c:x val="3.3333333333333333E-2"/>
          <c:y val="0.92187445319335082"/>
          <c:w val="0.9"/>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200" b="1"/>
              <a:t>Zimbabwe</a:t>
            </a:r>
            <a:r>
              <a:rPr lang="en-ZA" sz="1200"/>
              <a:t>: Tourism</a:t>
            </a:r>
            <a:r>
              <a:rPr lang="en-ZA" sz="1200" baseline="0"/>
              <a:t> Spending Domestic vs Foreign</a:t>
            </a:r>
            <a:endParaRPr lang="en-ZA" sz="120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Zimbabwe!$A$15</c:f>
              <c:strCache>
                <c:ptCount val="1"/>
                <c:pt idx="0">
                  <c:v>Domestic</c:v>
                </c:pt>
              </c:strCache>
            </c:strRef>
          </c:tx>
          <c:spPr>
            <a:solidFill>
              <a:schemeClr val="accent1"/>
            </a:solidFill>
            <a:ln>
              <a:noFill/>
            </a:ln>
            <a:effectLst/>
          </c:spPr>
          <c:invertIfNegative val="0"/>
          <c:cat>
            <c:numRef>
              <c:f>Zimbabwe!$B$14:$I$14</c:f>
              <c:numCache>
                <c:formatCode>General</c:formatCode>
                <c:ptCount val="8"/>
                <c:pt idx="0">
                  <c:v>2009</c:v>
                </c:pt>
                <c:pt idx="1">
                  <c:v>2010</c:v>
                </c:pt>
                <c:pt idx="2">
                  <c:v>2011</c:v>
                </c:pt>
                <c:pt idx="3">
                  <c:v>2012</c:v>
                </c:pt>
                <c:pt idx="4">
                  <c:v>2013</c:v>
                </c:pt>
                <c:pt idx="5">
                  <c:v>2014</c:v>
                </c:pt>
                <c:pt idx="6">
                  <c:v>2015</c:v>
                </c:pt>
                <c:pt idx="7">
                  <c:v>2025</c:v>
                </c:pt>
              </c:numCache>
            </c:numRef>
          </c:cat>
          <c:val>
            <c:numRef>
              <c:f>Zimbabwe!$B$15:$I$15</c:f>
              <c:numCache>
                <c:formatCode>0.0%</c:formatCode>
                <c:ptCount val="8"/>
                <c:pt idx="0">
                  <c:v>0.67109260717902552</c:v>
                </c:pt>
                <c:pt idx="1">
                  <c:v>0.59673024523160756</c:v>
                </c:pt>
                <c:pt idx="2">
                  <c:v>0.6347233360064154</c:v>
                </c:pt>
                <c:pt idx="3">
                  <c:v>0.61489199005926221</c:v>
                </c:pt>
                <c:pt idx="4">
                  <c:v>0.62094740634005763</c:v>
                </c:pt>
                <c:pt idx="5">
                  <c:v>0.59421896316507505</c:v>
                </c:pt>
                <c:pt idx="6">
                  <c:v>0.57314694408322497</c:v>
                </c:pt>
                <c:pt idx="7">
                  <c:v>0.46158824993776454</c:v>
                </c:pt>
              </c:numCache>
            </c:numRef>
          </c:val>
        </c:ser>
        <c:ser>
          <c:idx val="1"/>
          <c:order val="1"/>
          <c:tx>
            <c:strRef>
              <c:f>Zimbabwe!$A$16</c:f>
              <c:strCache>
                <c:ptCount val="1"/>
                <c:pt idx="0">
                  <c:v>Foreign</c:v>
                </c:pt>
              </c:strCache>
            </c:strRef>
          </c:tx>
          <c:spPr>
            <a:solidFill>
              <a:schemeClr val="accent2"/>
            </a:solidFill>
            <a:ln>
              <a:noFill/>
            </a:ln>
            <a:effectLst/>
          </c:spPr>
          <c:invertIfNegative val="0"/>
          <c:cat>
            <c:numRef>
              <c:f>Zimbabwe!$B$14:$I$14</c:f>
              <c:numCache>
                <c:formatCode>General</c:formatCode>
                <c:ptCount val="8"/>
                <c:pt idx="0">
                  <c:v>2009</c:v>
                </c:pt>
                <c:pt idx="1">
                  <c:v>2010</c:v>
                </c:pt>
                <c:pt idx="2">
                  <c:v>2011</c:v>
                </c:pt>
                <c:pt idx="3">
                  <c:v>2012</c:v>
                </c:pt>
                <c:pt idx="4">
                  <c:v>2013</c:v>
                </c:pt>
                <c:pt idx="5">
                  <c:v>2014</c:v>
                </c:pt>
                <c:pt idx="6">
                  <c:v>2015</c:v>
                </c:pt>
                <c:pt idx="7">
                  <c:v>2025</c:v>
                </c:pt>
              </c:numCache>
            </c:numRef>
          </c:cat>
          <c:val>
            <c:numRef>
              <c:f>Zimbabwe!$B$16:$I$16</c:f>
              <c:numCache>
                <c:formatCode>0.0%</c:formatCode>
                <c:ptCount val="8"/>
                <c:pt idx="0">
                  <c:v>0.32890739282097448</c:v>
                </c:pt>
                <c:pt idx="1">
                  <c:v>0.40326975476839233</c:v>
                </c:pt>
                <c:pt idx="2">
                  <c:v>0.36527666399358455</c:v>
                </c:pt>
                <c:pt idx="3">
                  <c:v>0.38510800994073796</c:v>
                </c:pt>
                <c:pt idx="4">
                  <c:v>0.37905259365994232</c:v>
                </c:pt>
                <c:pt idx="5">
                  <c:v>0.40578103683492495</c:v>
                </c:pt>
                <c:pt idx="6">
                  <c:v>0.42685305591677503</c:v>
                </c:pt>
                <c:pt idx="7">
                  <c:v>0.53841175006223552</c:v>
                </c:pt>
              </c:numCache>
            </c:numRef>
          </c:val>
        </c:ser>
        <c:dLbls>
          <c:showLegendKey val="0"/>
          <c:showVal val="0"/>
          <c:showCatName val="0"/>
          <c:showSerName val="0"/>
          <c:showPercent val="0"/>
          <c:showBubbleSize val="0"/>
        </c:dLbls>
        <c:gapWidth val="150"/>
        <c:overlap val="100"/>
        <c:axId val="106622192"/>
        <c:axId val="106622584"/>
      </c:barChart>
      <c:lineChart>
        <c:grouping val="standard"/>
        <c:varyColors val="0"/>
        <c:ser>
          <c:idx val="2"/>
          <c:order val="2"/>
          <c:tx>
            <c:strRef>
              <c:f>Zimbabwe!$A$17</c:f>
              <c:strCache>
                <c:ptCount val="1"/>
                <c:pt idx="0">
                  <c:v>Domestic Tourism growth (Real 2014 Prices)</c:v>
                </c:pt>
              </c:strCache>
            </c:strRef>
          </c:tx>
          <c:spPr>
            <a:ln w="28575" cap="rnd">
              <a:solidFill>
                <a:schemeClr val="tx1"/>
              </a:solidFill>
              <a:round/>
            </a:ln>
            <a:effectLst/>
          </c:spPr>
          <c:marker>
            <c:symbol val="none"/>
          </c:marker>
          <c:cat>
            <c:numRef>
              <c:f>Zimbabwe!$B$14:$I$14</c:f>
              <c:numCache>
                <c:formatCode>General</c:formatCode>
                <c:ptCount val="8"/>
                <c:pt idx="0">
                  <c:v>2009</c:v>
                </c:pt>
                <c:pt idx="1">
                  <c:v>2010</c:v>
                </c:pt>
                <c:pt idx="2">
                  <c:v>2011</c:v>
                </c:pt>
                <c:pt idx="3">
                  <c:v>2012</c:v>
                </c:pt>
                <c:pt idx="4">
                  <c:v>2013</c:v>
                </c:pt>
                <c:pt idx="5">
                  <c:v>2014</c:v>
                </c:pt>
                <c:pt idx="6">
                  <c:v>2015</c:v>
                </c:pt>
                <c:pt idx="7">
                  <c:v>2025</c:v>
                </c:pt>
              </c:numCache>
            </c:numRef>
          </c:cat>
          <c:val>
            <c:numRef>
              <c:f>Zimbabwe!$B$17:$I$17</c:f>
              <c:numCache>
                <c:formatCode>0.0%</c:formatCode>
                <c:ptCount val="8"/>
                <c:pt idx="1">
                  <c:v>-0.19215291750503016</c:v>
                </c:pt>
                <c:pt idx="2">
                  <c:v>6.1703554661301174E-2</c:v>
                </c:pt>
                <c:pt idx="3">
                  <c:v>7.8638497652582018E-2</c:v>
                </c:pt>
                <c:pt idx="4">
                  <c:v>0.1561032863849765</c:v>
                </c:pt>
                <c:pt idx="5">
                  <c:v>0.16851106639839042</c:v>
                </c:pt>
                <c:pt idx="6">
                  <c:v>0.18242790073776005</c:v>
                </c:pt>
                <c:pt idx="7">
                  <c:v>0.55449362843729055</c:v>
                </c:pt>
              </c:numCache>
            </c:numRef>
          </c:val>
          <c:smooth val="0"/>
        </c:ser>
        <c:dLbls>
          <c:showLegendKey val="0"/>
          <c:showVal val="0"/>
          <c:showCatName val="0"/>
          <c:showSerName val="0"/>
          <c:showPercent val="0"/>
          <c:showBubbleSize val="0"/>
        </c:dLbls>
        <c:marker val="1"/>
        <c:smooth val="0"/>
        <c:axId val="106622192"/>
        <c:axId val="106622584"/>
      </c:lineChart>
      <c:catAx>
        <c:axId val="10662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622584"/>
        <c:crossesAt val="0"/>
        <c:auto val="1"/>
        <c:lblAlgn val="ctr"/>
        <c:lblOffset val="100"/>
        <c:noMultiLvlLbl val="0"/>
      </c:catAx>
      <c:valAx>
        <c:axId val="1066225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622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200" b="1"/>
              <a:t>Kenya</a:t>
            </a:r>
            <a:r>
              <a:rPr lang="en-ZA" sz="1200"/>
              <a:t>: Tourism</a:t>
            </a:r>
            <a:r>
              <a:rPr lang="en-ZA" sz="1200" baseline="0"/>
              <a:t> Spending Domestic vs Foreign</a:t>
            </a:r>
            <a:endParaRPr lang="en-ZA" sz="120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Kenya!$A$15</c:f>
              <c:strCache>
                <c:ptCount val="1"/>
                <c:pt idx="0">
                  <c:v>Domestic</c:v>
                </c:pt>
              </c:strCache>
            </c:strRef>
          </c:tx>
          <c:spPr>
            <a:solidFill>
              <a:schemeClr val="accent1"/>
            </a:solidFill>
            <a:ln>
              <a:noFill/>
            </a:ln>
            <a:effectLst/>
          </c:spPr>
          <c:invertIfNegative val="0"/>
          <c:cat>
            <c:numRef>
              <c:f>Kenya!$B$14:$I$14</c:f>
              <c:numCache>
                <c:formatCode>General</c:formatCode>
                <c:ptCount val="8"/>
                <c:pt idx="0">
                  <c:v>2009</c:v>
                </c:pt>
                <c:pt idx="1">
                  <c:v>2010</c:v>
                </c:pt>
                <c:pt idx="2">
                  <c:v>2011</c:v>
                </c:pt>
                <c:pt idx="3">
                  <c:v>2012</c:v>
                </c:pt>
                <c:pt idx="4">
                  <c:v>2013</c:v>
                </c:pt>
                <c:pt idx="5">
                  <c:v>2014</c:v>
                </c:pt>
                <c:pt idx="6">
                  <c:v>2015</c:v>
                </c:pt>
                <c:pt idx="7">
                  <c:v>2025</c:v>
                </c:pt>
              </c:numCache>
            </c:numRef>
          </c:cat>
          <c:val>
            <c:numRef>
              <c:f>Kenya!$B$15:$I$15</c:f>
              <c:numCache>
                <c:formatCode>0.0%</c:formatCode>
                <c:ptCount val="8"/>
                <c:pt idx="0">
                  <c:v>0.54313578394598649</c:v>
                </c:pt>
                <c:pt idx="1">
                  <c:v>0.47262937481304218</c:v>
                </c:pt>
                <c:pt idx="2">
                  <c:v>0.46719160104986879</c:v>
                </c:pt>
                <c:pt idx="3">
                  <c:v>0.4979090433873497</c:v>
                </c:pt>
                <c:pt idx="4">
                  <c:v>0.54748163693599161</c:v>
                </c:pt>
                <c:pt idx="5">
                  <c:v>0.58056064972491483</c:v>
                </c:pt>
                <c:pt idx="6">
                  <c:v>0.59020943729497855</c:v>
                </c:pt>
                <c:pt idx="7">
                  <c:v>0.59255286546123209</c:v>
                </c:pt>
              </c:numCache>
            </c:numRef>
          </c:val>
        </c:ser>
        <c:ser>
          <c:idx val="1"/>
          <c:order val="1"/>
          <c:tx>
            <c:strRef>
              <c:f>Kenya!$A$16</c:f>
              <c:strCache>
                <c:ptCount val="1"/>
                <c:pt idx="0">
                  <c:v>Foreign</c:v>
                </c:pt>
              </c:strCache>
            </c:strRef>
          </c:tx>
          <c:spPr>
            <a:solidFill>
              <a:schemeClr val="accent2"/>
            </a:solidFill>
            <a:ln>
              <a:noFill/>
            </a:ln>
            <a:effectLst/>
          </c:spPr>
          <c:invertIfNegative val="0"/>
          <c:cat>
            <c:numRef>
              <c:f>Kenya!$B$14:$I$14</c:f>
              <c:numCache>
                <c:formatCode>General</c:formatCode>
                <c:ptCount val="8"/>
                <c:pt idx="0">
                  <c:v>2009</c:v>
                </c:pt>
                <c:pt idx="1">
                  <c:v>2010</c:v>
                </c:pt>
                <c:pt idx="2">
                  <c:v>2011</c:v>
                </c:pt>
                <c:pt idx="3">
                  <c:v>2012</c:v>
                </c:pt>
                <c:pt idx="4">
                  <c:v>2013</c:v>
                </c:pt>
                <c:pt idx="5">
                  <c:v>2014</c:v>
                </c:pt>
                <c:pt idx="6">
                  <c:v>2015</c:v>
                </c:pt>
                <c:pt idx="7">
                  <c:v>2025</c:v>
                </c:pt>
              </c:numCache>
            </c:numRef>
          </c:cat>
          <c:val>
            <c:numRef>
              <c:f>Kenya!$B$16:$I$16</c:f>
              <c:numCache>
                <c:formatCode>0.0%</c:formatCode>
                <c:ptCount val="8"/>
                <c:pt idx="0">
                  <c:v>0.45686421605401345</c:v>
                </c:pt>
                <c:pt idx="1">
                  <c:v>0.52737062518695788</c:v>
                </c:pt>
                <c:pt idx="2">
                  <c:v>0.53280839895013121</c:v>
                </c:pt>
                <c:pt idx="3">
                  <c:v>0.50209095661265024</c:v>
                </c:pt>
                <c:pt idx="4">
                  <c:v>0.45251836306400839</c:v>
                </c:pt>
                <c:pt idx="5">
                  <c:v>0.41943935027508517</c:v>
                </c:pt>
                <c:pt idx="6">
                  <c:v>0.40979056270502145</c:v>
                </c:pt>
                <c:pt idx="7">
                  <c:v>0.40744713453876802</c:v>
                </c:pt>
              </c:numCache>
            </c:numRef>
          </c:val>
        </c:ser>
        <c:dLbls>
          <c:showLegendKey val="0"/>
          <c:showVal val="0"/>
          <c:showCatName val="0"/>
          <c:showSerName val="0"/>
          <c:showPercent val="0"/>
          <c:showBubbleSize val="0"/>
        </c:dLbls>
        <c:gapWidth val="150"/>
        <c:overlap val="100"/>
        <c:axId val="106623368"/>
        <c:axId val="339902040"/>
      </c:barChart>
      <c:lineChart>
        <c:grouping val="standard"/>
        <c:varyColors val="0"/>
        <c:ser>
          <c:idx val="2"/>
          <c:order val="2"/>
          <c:tx>
            <c:strRef>
              <c:f>Kenya!$A$17</c:f>
              <c:strCache>
                <c:ptCount val="1"/>
                <c:pt idx="0">
                  <c:v>Domestic Tourism growth (Real 2014 Prices)</c:v>
                </c:pt>
              </c:strCache>
            </c:strRef>
          </c:tx>
          <c:spPr>
            <a:ln w="28575" cap="rnd">
              <a:solidFill>
                <a:schemeClr val="tx1"/>
              </a:solidFill>
              <a:round/>
            </a:ln>
            <a:effectLst/>
          </c:spPr>
          <c:marker>
            <c:symbol val="none"/>
          </c:marker>
          <c:cat>
            <c:numRef>
              <c:f>Kenya!$B$14:$I$14</c:f>
              <c:numCache>
                <c:formatCode>General</c:formatCode>
                <c:ptCount val="8"/>
                <c:pt idx="0">
                  <c:v>2009</c:v>
                </c:pt>
                <c:pt idx="1">
                  <c:v>2010</c:v>
                </c:pt>
                <c:pt idx="2">
                  <c:v>2011</c:v>
                </c:pt>
                <c:pt idx="3">
                  <c:v>2012</c:v>
                </c:pt>
                <c:pt idx="4">
                  <c:v>2013</c:v>
                </c:pt>
                <c:pt idx="5">
                  <c:v>2014</c:v>
                </c:pt>
                <c:pt idx="6">
                  <c:v>2015</c:v>
                </c:pt>
                <c:pt idx="7">
                  <c:v>2025</c:v>
                </c:pt>
              </c:numCache>
            </c:numRef>
          </c:cat>
          <c:val>
            <c:numRef>
              <c:f>Kenya!$B$17:$I$17</c:f>
              <c:numCache>
                <c:formatCode>0.0%</c:formatCode>
                <c:ptCount val="8"/>
                <c:pt idx="1">
                  <c:v>9.1160220994475072E-2</c:v>
                </c:pt>
                <c:pt idx="2">
                  <c:v>0.22928176795580102</c:v>
                </c:pt>
                <c:pt idx="3">
                  <c:v>0.31560773480662974</c:v>
                </c:pt>
                <c:pt idx="4">
                  <c:v>0.44129834254143629</c:v>
                </c:pt>
                <c:pt idx="5">
                  <c:v>0.53038674033149147</c:v>
                </c:pt>
                <c:pt idx="6">
                  <c:v>0.61533149171270707</c:v>
                </c:pt>
                <c:pt idx="7">
                  <c:v>1.6705801104972373</c:v>
                </c:pt>
              </c:numCache>
            </c:numRef>
          </c:val>
          <c:smooth val="0"/>
        </c:ser>
        <c:dLbls>
          <c:showLegendKey val="0"/>
          <c:showVal val="0"/>
          <c:showCatName val="0"/>
          <c:showSerName val="0"/>
          <c:showPercent val="0"/>
          <c:showBubbleSize val="0"/>
        </c:dLbls>
        <c:marker val="1"/>
        <c:smooth val="0"/>
        <c:axId val="106623368"/>
        <c:axId val="339902040"/>
      </c:lineChart>
      <c:catAx>
        <c:axId val="10662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902040"/>
        <c:crossesAt val="0"/>
        <c:auto val="1"/>
        <c:lblAlgn val="ctr"/>
        <c:lblOffset val="100"/>
        <c:noMultiLvlLbl val="0"/>
      </c:catAx>
      <c:valAx>
        <c:axId val="3399020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623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32BD11E6-9EA5-4474-B134-4A85984C0DD1}" type="datetimeFigureOut">
              <a:rPr lang="en-ZA"/>
              <a:pPr>
                <a:defRPr/>
              </a:pPr>
              <a:t>2015/03/29</a:t>
            </a:fld>
            <a:endParaRPr lang="en-ZA"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208296D1-4BE6-476C-9E0F-D9BEAC96C516}" type="slidenum">
              <a:rPr lang="en-ZA"/>
              <a:pPr>
                <a:defRPr/>
              </a:pPr>
              <a:t>‹#›</a:t>
            </a:fld>
            <a:endParaRPr lang="en-ZA" dirty="0"/>
          </a:p>
        </p:txBody>
      </p:sp>
    </p:spTree>
    <p:extLst>
      <p:ext uri="{BB962C8B-B14F-4D97-AF65-F5344CB8AC3E}">
        <p14:creationId xmlns:p14="http://schemas.microsoft.com/office/powerpoint/2010/main" val="3775212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71EFDC5E-3F81-4EDA-9E58-20E66D8536FA}" type="datetimeFigureOut">
              <a:rPr lang="en-ZA"/>
              <a:pPr>
                <a:defRPr/>
              </a:pPr>
              <a:t>2015/03/29</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dirty="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0569466E-A96D-4FD0-90ED-FD5D667EEC0A}" type="slidenum">
              <a:rPr lang="en-ZA"/>
              <a:pPr>
                <a:defRPr/>
              </a:pPr>
              <a:t>‹#›</a:t>
            </a:fld>
            <a:endParaRPr lang="en-ZA" dirty="0"/>
          </a:p>
        </p:txBody>
      </p:sp>
    </p:spTree>
    <p:extLst>
      <p:ext uri="{BB962C8B-B14F-4D97-AF65-F5344CB8AC3E}">
        <p14:creationId xmlns:p14="http://schemas.microsoft.com/office/powerpoint/2010/main" val="26350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2EEB0DA2-C7B4-48CF-ACFE-BCB9F8EB2201}" type="slidenum">
              <a:rPr lang="en-ZA" smtClean="0"/>
              <a:pPr eaLnBrk="1" hangingPunct="1"/>
              <a:t>1</a:t>
            </a:fld>
            <a:endParaRPr lang="en-ZA" dirty="0" smtClean="0"/>
          </a:p>
        </p:txBody>
      </p:sp>
    </p:spTree>
    <p:extLst>
      <p:ext uri="{BB962C8B-B14F-4D97-AF65-F5344CB8AC3E}">
        <p14:creationId xmlns:p14="http://schemas.microsoft.com/office/powerpoint/2010/main" val="1855787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3EFFAAF4-CBB3-4475-979C-3531D09B1F00}" type="slidenum">
              <a:rPr lang="en-ZA" smtClean="0">
                <a:solidFill>
                  <a:prstClr val="black"/>
                </a:solidFill>
              </a:rPr>
              <a:pPr eaLnBrk="1" hangingPunct="1"/>
              <a:t>15</a:t>
            </a:fld>
            <a:endParaRPr lang="en-ZA" smtClean="0">
              <a:solidFill>
                <a:prstClr val="black"/>
              </a:solidFill>
            </a:endParaRPr>
          </a:p>
        </p:txBody>
      </p:sp>
    </p:spTree>
    <p:extLst>
      <p:ext uri="{BB962C8B-B14F-4D97-AF65-F5344CB8AC3E}">
        <p14:creationId xmlns:p14="http://schemas.microsoft.com/office/powerpoint/2010/main" val="127683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916F6EB4-4E28-4A86-8A87-CAE4F4513DA9}" type="slidenum">
              <a:rPr lang="en-ZA" smtClean="0"/>
              <a:pPr eaLnBrk="1" hangingPunct="1"/>
              <a:t>16</a:t>
            </a:fld>
            <a:endParaRPr lang="en-ZA" dirty="0" smtClean="0"/>
          </a:p>
        </p:txBody>
      </p:sp>
    </p:spTree>
    <p:extLst>
      <p:ext uri="{BB962C8B-B14F-4D97-AF65-F5344CB8AC3E}">
        <p14:creationId xmlns:p14="http://schemas.microsoft.com/office/powerpoint/2010/main" val="366339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3EFFAAF4-CBB3-4475-979C-3531D09B1F00}" type="slidenum">
              <a:rPr lang="en-ZA" smtClean="0">
                <a:solidFill>
                  <a:prstClr val="black"/>
                </a:solidFill>
              </a:rPr>
              <a:pPr eaLnBrk="1" hangingPunct="1"/>
              <a:t>2</a:t>
            </a:fld>
            <a:endParaRPr lang="en-ZA" smtClean="0">
              <a:solidFill>
                <a:prstClr val="black"/>
              </a:solidFill>
            </a:endParaRPr>
          </a:p>
        </p:txBody>
      </p:sp>
    </p:spTree>
    <p:extLst>
      <p:ext uri="{BB962C8B-B14F-4D97-AF65-F5344CB8AC3E}">
        <p14:creationId xmlns:p14="http://schemas.microsoft.com/office/powerpoint/2010/main" val="2283899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3EFFAAF4-CBB3-4475-979C-3531D09B1F00}" type="slidenum">
              <a:rPr lang="en-ZA" smtClean="0">
                <a:solidFill>
                  <a:prstClr val="black"/>
                </a:solidFill>
              </a:rPr>
              <a:pPr eaLnBrk="1" hangingPunct="1"/>
              <a:t>3</a:t>
            </a:fld>
            <a:endParaRPr lang="en-ZA" smtClean="0">
              <a:solidFill>
                <a:prstClr val="black"/>
              </a:solidFill>
            </a:endParaRPr>
          </a:p>
        </p:txBody>
      </p:sp>
    </p:spTree>
    <p:extLst>
      <p:ext uri="{BB962C8B-B14F-4D97-AF65-F5344CB8AC3E}">
        <p14:creationId xmlns:p14="http://schemas.microsoft.com/office/powerpoint/2010/main" val="225627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3EFFAAF4-CBB3-4475-979C-3531D09B1F00}" type="slidenum">
              <a:rPr lang="en-ZA" smtClean="0">
                <a:solidFill>
                  <a:prstClr val="black"/>
                </a:solidFill>
              </a:rPr>
              <a:pPr eaLnBrk="1" hangingPunct="1"/>
              <a:t>4</a:t>
            </a:fld>
            <a:endParaRPr lang="en-ZA" dirty="0" smtClean="0">
              <a:solidFill>
                <a:prstClr val="black"/>
              </a:solidFill>
            </a:endParaRPr>
          </a:p>
        </p:txBody>
      </p:sp>
    </p:spTree>
    <p:extLst>
      <p:ext uri="{BB962C8B-B14F-4D97-AF65-F5344CB8AC3E}">
        <p14:creationId xmlns:p14="http://schemas.microsoft.com/office/powerpoint/2010/main" val="342933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3EFFAAF4-CBB3-4475-979C-3531D09B1F00}" type="slidenum">
              <a:rPr lang="en-ZA" smtClean="0">
                <a:solidFill>
                  <a:prstClr val="black"/>
                </a:solidFill>
              </a:rPr>
              <a:pPr eaLnBrk="1" hangingPunct="1"/>
              <a:t>9</a:t>
            </a:fld>
            <a:endParaRPr lang="en-ZA" smtClean="0">
              <a:solidFill>
                <a:prstClr val="black"/>
              </a:solidFill>
            </a:endParaRPr>
          </a:p>
        </p:txBody>
      </p:sp>
    </p:spTree>
    <p:extLst>
      <p:ext uri="{BB962C8B-B14F-4D97-AF65-F5344CB8AC3E}">
        <p14:creationId xmlns:p14="http://schemas.microsoft.com/office/powerpoint/2010/main" val="9170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3EFFAAF4-CBB3-4475-979C-3531D09B1F00}" type="slidenum">
              <a:rPr lang="en-ZA" smtClean="0">
                <a:solidFill>
                  <a:prstClr val="black"/>
                </a:solidFill>
              </a:rPr>
              <a:pPr eaLnBrk="1" hangingPunct="1"/>
              <a:t>10</a:t>
            </a:fld>
            <a:endParaRPr lang="en-ZA" smtClean="0">
              <a:solidFill>
                <a:prstClr val="black"/>
              </a:solidFill>
            </a:endParaRPr>
          </a:p>
        </p:txBody>
      </p:sp>
    </p:spTree>
    <p:extLst>
      <p:ext uri="{BB962C8B-B14F-4D97-AF65-F5344CB8AC3E}">
        <p14:creationId xmlns:p14="http://schemas.microsoft.com/office/powerpoint/2010/main" val="53258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3EFFAAF4-CBB3-4475-979C-3531D09B1F00}" type="slidenum">
              <a:rPr lang="en-ZA" smtClean="0">
                <a:solidFill>
                  <a:prstClr val="black"/>
                </a:solidFill>
              </a:rPr>
              <a:pPr eaLnBrk="1" hangingPunct="1"/>
              <a:t>11</a:t>
            </a:fld>
            <a:endParaRPr lang="en-ZA" smtClean="0">
              <a:solidFill>
                <a:prstClr val="black"/>
              </a:solidFill>
            </a:endParaRPr>
          </a:p>
        </p:txBody>
      </p:sp>
    </p:spTree>
    <p:extLst>
      <p:ext uri="{BB962C8B-B14F-4D97-AF65-F5344CB8AC3E}">
        <p14:creationId xmlns:p14="http://schemas.microsoft.com/office/powerpoint/2010/main" val="2574751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3EFFAAF4-CBB3-4475-979C-3531D09B1F00}" type="slidenum">
              <a:rPr lang="en-ZA" smtClean="0">
                <a:solidFill>
                  <a:prstClr val="black"/>
                </a:solidFill>
              </a:rPr>
              <a:pPr eaLnBrk="1" hangingPunct="1"/>
              <a:t>12</a:t>
            </a:fld>
            <a:endParaRPr lang="en-ZA" smtClean="0">
              <a:solidFill>
                <a:prstClr val="black"/>
              </a:solidFill>
            </a:endParaRPr>
          </a:p>
        </p:txBody>
      </p:sp>
    </p:spTree>
    <p:extLst>
      <p:ext uri="{BB962C8B-B14F-4D97-AF65-F5344CB8AC3E}">
        <p14:creationId xmlns:p14="http://schemas.microsoft.com/office/powerpoint/2010/main" val="3040201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ZA" dirty="0" smtClean="0"/>
              <a:t>45, 3 excluded: Zimbabwe, Somalia and Liberia. 12 factors were identified, but time invariant factors had were omitted as they displayed no variation over an 11 year time period as they had no power to predict variation in traffic: colony, border, distance, language, partner and reporter islands. Previous studies that tested them were all cross-sectional. Air passenger traffic flows are not only dependent on aviation policies and elements of the BASAs, other factors also play a role, </a:t>
            </a:r>
            <a:r>
              <a:rPr lang="en-ZA" i="1" dirty="0" smtClean="0"/>
              <a:t>inter alia</a:t>
            </a:r>
            <a:r>
              <a:rPr lang="en-ZA" dirty="0" smtClean="0"/>
              <a:t>, the size of the GDP,  population size, magnitude of the services trade flows; the quantitative phases aimed at identifying which specific provisions of BASAs have the most significant impact on air passenger traffic flows.</a:t>
            </a:r>
          </a:p>
          <a:p>
            <a:pPr algn="just" eaLnBrk="1" hangingPunct="1">
              <a:spcBef>
                <a:spcPct val="0"/>
              </a:spcBef>
            </a:pPr>
            <a:r>
              <a:rPr lang="en-ZA" b="1" dirty="0" smtClean="0"/>
              <a:t>A number of years </a:t>
            </a:r>
            <a:r>
              <a:rPr lang="en-ZA" dirty="0" smtClean="0"/>
              <a:t>since the first bilateral was enforced. This variable was incorporated following Piermartini and </a:t>
            </a:r>
            <a:r>
              <a:rPr lang="en-ZA" dirty="0" err="1" smtClean="0"/>
              <a:t>Rosouva’s</a:t>
            </a:r>
            <a:r>
              <a:rPr lang="en-ZA" dirty="0" smtClean="0"/>
              <a:t> (2008) and (2009) approach. Attempts to account for the effective implementation of an agreement. The product of the per </a:t>
            </a:r>
            <a:r>
              <a:rPr lang="en-ZA" b="1" dirty="0" smtClean="0"/>
              <a:t>capita GDP </a:t>
            </a:r>
            <a:r>
              <a:rPr lang="en-ZA" dirty="0" smtClean="0"/>
              <a:t>for the two countries on either side of the route (data are in current US dollars), which measures the magnitude of economic activity of a nation, positive partial impact as the propensity to fly will likely to disproportionately increase with the level of income Most research concludes that traffic growth faster than the GDP. A dummy variable equal to “1” indicates that one and only one country in the country-pair is a </a:t>
            </a:r>
            <a:r>
              <a:rPr lang="en-ZA" b="1" dirty="0" smtClean="0"/>
              <a:t>low-income country</a:t>
            </a:r>
            <a:r>
              <a:rPr lang="en-ZA" dirty="0" smtClean="0"/>
              <a:t>. This variable was introduced to capture the relatively low attractiveness of low income countries for passengers from other countries (Piermartini &amp; Rousova, 2008). </a:t>
            </a:r>
            <a:r>
              <a:rPr lang="en-ZA" b="1" dirty="0" smtClean="0"/>
              <a:t>Services flows</a:t>
            </a:r>
            <a:r>
              <a:rPr lang="en-ZA" dirty="0" smtClean="0"/>
              <a:t>. Service activities usually require a close interaction between the seller and the consumer, so that the sale of services is an important determinant of the demand for travel as the relations increase the need for face-to-face communication (Inter</a:t>
            </a:r>
            <a:r>
              <a:rPr lang="en-ZA" i="1" dirty="0" smtClean="0"/>
              <a:t>VISTAS</a:t>
            </a:r>
            <a:r>
              <a:rPr lang="en-ZA" dirty="0" smtClean="0"/>
              <a:t>-EU Consulting, Inc., 2009). It was not possible to obtain data on services trade data for each potential country-pair. Following the approach of Inter</a:t>
            </a:r>
            <a:r>
              <a:rPr lang="en-ZA" i="1" dirty="0" smtClean="0"/>
              <a:t>VISTAS</a:t>
            </a:r>
            <a:r>
              <a:rPr lang="en-ZA" dirty="0" smtClean="0"/>
              <a:t>-ga</a:t>
            </a:r>
            <a:r>
              <a:rPr lang="en-ZA" baseline="30000" dirty="0" smtClean="0"/>
              <a:t>2</a:t>
            </a:r>
            <a:r>
              <a:rPr lang="en-ZA" dirty="0" smtClean="0"/>
              <a:t> Consulting, Inc. (2006) and Inter</a:t>
            </a:r>
            <a:r>
              <a:rPr lang="en-ZA" i="1" dirty="0" smtClean="0"/>
              <a:t>VISTAS</a:t>
            </a:r>
            <a:r>
              <a:rPr lang="en-ZA" dirty="0" smtClean="0"/>
              <a:t>-EU Consulting, Inc. (2009) the model utilises a gravity-type relationship between each nations’ services trade with all countries to define a country-pair propensity. The service flows of trade are expressed as: (exports of services by country A x imports of services by country B) + (exports of services by country B x imports of services by country A). Data are in current US dollars. Product of the population on either side. T</a:t>
            </a:r>
            <a:r>
              <a:rPr lang="en-ZA" b="1" dirty="0" smtClean="0"/>
              <a:t>raffic</a:t>
            </a:r>
            <a:r>
              <a:rPr lang="en-ZA" dirty="0" smtClean="0"/>
              <a:t> has been defined as the yearly two-way origin-destination traffic between the country-pair low-income country – partial negative impact, while all other variables remain constant</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784FE81F-0158-4A62-BA2E-C9754A170878}" type="slidenum">
              <a:rPr lang="en-ZA" smtClean="0">
                <a:solidFill>
                  <a:prstClr val="black"/>
                </a:solidFill>
              </a:rPr>
              <a:pPr eaLnBrk="1" hangingPunct="1"/>
              <a:t>13</a:t>
            </a:fld>
            <a:endParaRPr lang="en-ZA" smtClean="0">
              <a:solidFill>
                <a:prstClr val="black"/>
              </a:solidFill>
            </a:endParaRPr>
          </a:p>
        </p:txBody>
      </p:sp>
    </p:spTree>
    <p:extLst>
      <p:ext uri="{BB962C8B-B14F-4D97-AF65-F5344CB8AC3E}">
        <p14:creationId xmlns:p14="http://schemas.microsoft.com/office/powerpoint/2010/main" val="400024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6BEC2B-CD18-4862-B6A6-FB366D04F04D}" type="datetime1">
              <a:rPr lang="en-US"/>
              <a:pPr>
                <a:defRPr/>
              </a:pPr>
              <a:t>3/29/2015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23806942-1CC6-4071-9D21-2ADC2603F64D}" type="slidenum">
              <a:rPr lang="en-US"/>
              <a:pPr>
                <a:defRPr/>
              </a:pPr>
              <a:t>‹#›</a:t>
            </a:fld>
            <a:endParaRPr lang="en-US" dirty="0"/>
          </a:p>
        </p:txBody>
      </p:sp>
    </p:spTree>
    <p:extLst>
      <p:ext uri="{BB962C8B-B14F-4D97-AF65-F5344CB8AC3E}">
        <p14:creationId xmlns:p14="http://schemas.microsoft.com/office/powerpoint/2010/main" val="228746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DC3401-03F6-4ECF-BB9B-95852A337361}" type="datetime1">
              <a:rPr lang="en-US"/>
              <a:pPr>
                <a:defRPr/>
              </a:pPr>
              <a:t>3/29/2015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67D616B-E158-44B5-9E54-297DD1CBD8DA}" type="slidenum">
              <a:rPr lang="en-US"/>
              <a:pPr>
                <a:defRPr/>
              </a:pPr>
              <a:t>‹#›</a:t>
            </a:fld>
            <a:endParaRPr lang="en-US" dirty="0"/>
          </a:p>
        </p:txBody>
      </p:sp>
    </p:spTree>
    <p:extLst>
      <p:ext uri="{BB962C8B-B14F-4D97-AF65-F5344CB8AC3E}">
        <p14:creationId xmlns:p14="http://schemas.microsoft.com/office/powerpoint/2010/main" val="286221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E25000-E7F1-401D-9B30-53306D0B950F}" type="datetime1">
              <a:rPr lang="en-US"/>
              <a:pPr>
                <a:defRPr/>
              </a:pPr>
              <a:t>3/29/2015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6B26BFD-DC3B-4367-A107-B6BC512D300D}" type="slidenum">
              <a:rPr lang="en-US"/>
              <a:pPr>
                <a:defRPr/>
              </a:pPr>
              <a:t>‹#›</a:t>
            </a:fld>
            <a:endParaRPr lang="en-US" dirty="0"/>
          </a:p>
        </p:txBody>
      </p:sp>
    </p:spTree>
    <p:extLst>
      <p:ext uri="{BB962C8B-B14F-4D97-AF65-F5344CB8AC3E}">
        <p14:creationId xmlns:p14="http://schemas.microsoft.com/office/powerpoint/2010/main" val="427056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1E6B70-9A50-4C3F-9CD3-00F9044F0EBB}" type="datetime1">
              <a:rPr lang="en-US"/>
              <a:pPr>
                <a:defRPr/>
              </a:pPr>
              <a:t>3/29/2015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DAA01D4-FC94-49B6-AA9B-493984558D58}" type="slidenum">
              <a:rPr lang="en-US"/>
              <a:pPr>
                <a:defRPr/>
              </a:pPr>
              <a:t>‹#›</a:t>
            </a:fld>
            <a:endParaRPr lang="en-US" dirty="0"/>
          </a:p>
        </p:txBody>
      </p:sp>
    </p:spTree>
    <p:extLst>
      <p:ext uri="{BB962C8B-B14F-4D97-AF65-F5344CB8AC3E}">
        <p14:creationId xmlns:p14="http://schemas.microsoft.com/office/powerpoint/2010/main" val="52062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779D31-7762-4E37-8EC1-5294C5A45F1E}" type="datetime1">
              <a:rPr lang="en-US"/>
              <a:pPr>
                <a:defRPr/>
              </a:pPr>
              <a:t>3/29/2015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A0A06FE-74F4-4131-848A-EF493B6CC58F}" type="slidenum">
              <a:rPr lang="en-US"/>
              <a:pPr>
                <a:defRPr/>
              </a:pPr>
              <a:t>‹#›</a:t>
            </a:fld>
            <a:endParaRPr lang="en-US" dirty="0"/>
          </a:p>
        </p:txBody>
      </p:sp>
    </p:spTree>
    <p:extLst>
      <p:ext uri="{BB962C8B-B14F-4D97-AF65-F5344CB8AC3E}">
        <p14:creationId xmlns:p14="http://schemas.microsoft.com/office/powerpoint/2010/main" val="381974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998437-A342-4B52-92B9-F277AA775E89}" type="datetime1">
              <a:rPr lang="en-US"/>
              <a:pPr>
                <a:defRPr/>
              </a:pPr>
              <a:t>3/29/2015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D53BAA43-AD78-442A-B0A1-1BFACFFCBAF6}" type="slidenum">
              <a:rPr lang="en-US"/>
              <a:pPr>
                <a:defRPr/>
              </a:pPr>
              <a:t>‹#›</a:t>
            </a:fld>
            <a:endParaRPr lang="en-US" dirty="0"/>
          </a:p>
        </p:txBody>
      </p:sp>
    </p:spTree>
    <p:extLst>
      <p:ext uri="{BB962C8B-B14F-4D97-AF65-F5344CB8AC3E}">
        <p14:creationId xmlns:p14="http://schemas.microsoft.com/office/powerpoint/2010/main" val="364978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DFA219-5E54-4050-B665-1DF9AE62183D}" type="datetime1">
              <a:rPr lang="en-US"/>
              <a:pPr>
                <a:defRPr/>
              </a:pPr>
              <a:t>3/29/2015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24F72A2B-7C3C-4639-AEFD-342026CA0DAC}" type="slidenum">
              <a:rPr lang="en-US"/>
              <a:pPr>
                <a:defRPr/>
              </a:pPr>
              <a:t>‹#›</a:t>
            </a:fld>
            <a:endParaRPr lang="en-US" dirty="0"/>
          </a:p>
        </p:txBody>
      </p:sp>
    </p:spTree>
    <p:extLst>
      <p:ext uri="{BB962C8B-B14F-4D97-AF65-F5344CB8AC3E}">
        <p14:creationId xmlns:p14="http://schemas.microsoft.com/office/powerpoint/2010/main" val="239675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8DCAA3-A9BD-403C-B091-43419E2ED7FB}" type="datetime1">
              <a:rPr lang="en-US"/>
              <a:pPr>
                <a:defRPr/>
              </a:pPr>
              <a:t>3/29/2015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730899CE-98D9-42E6-A946-F743885901D2}" type="slidenum">
              <a:rPr lang="en-US"/>
              <a:pPr>
                <a:defRPr/>
              </a:pPr>
              <a:t>‹#›</a:t>
            </a:fld>
            <a:endParaRPr lang="en-US" dirty="0"/>
          </a:p>
        </p:txBody>
      </p:sp>
    </p:spTree>
    <p:extLst>
      <p:ext uri="{BB962C8B-B14F-4D97-AF65-F5344CB8AC3E}">
        <p14:creationId xmlns:p14="http://schemas.microsoft.com/office/powerpoint/2010/main" val="176533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AB9778-B602-4486-91FB-8970216BE116}" type="datetime1">
              <a:rPr lang="en-US"/>
              <a:pPr>
                <a:defRPr/>
              </a:pPr>
              <a:t>3/29/2015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979D7920-9ED1-41F8-9CC8-8041FAADB0B6}" type="slidenum">
              <a:rPr lang="en-US"/>
              <a:pPr>
                <a:defRPr/>
              </a:pPr>
              <a:t>‹#›</a:t>
            </a:fld>
            <a:endParaRPr lang="en-US" dirty="0"/>
          </a:p>
        </p:txBody>
      </p:sp>
    </p:spTree>
    <p:extLst>
      <p:ext uri="{BB962C8B-B14F-4D97-AF65-F5344CB8AC3E}">
        <p14:creationId xmlns:p14="http://schemas.microsoft.com/office/powerpoint/2010/main" val="403893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3BFCDB-4322-4A00-94CE-E27DC37A4F41}" type="datetime1">
              <a:rPr lang="en-US"/>
              <a:pPr>
                <a:defRPr/>
              </a:pPr>
              <a:t>3/29/2015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B7201ADC-E696-4228-946A-8C50D743CB77}" type="slidenum">
              <a:rPr lang="en-US"/>
              <a:pPr>
                <a:defRPr/>
              </a:pPr>
              <a:t>‹#›</a:t>
            </a:fld>
            <a:endParaRPr lang="en-US" dirty="0"/>
          </a:p>
        </p:txBody>
      </p:sp>
    </p:spTree>
    <p:extLst>
      <p:ext uri="{BB962C8B-B14F-4D97-AF65-F5344CB8AC3E}">
        <p14:creationId xmlns:p14="http://schemas.microsoft.com/office/powerpoint/2010/main" val="19907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0E7E90-5C97-4122-9AF5-CA44B2AFACC0}" type="datetime1">
              <a:rPr lang="en-US"/>
              <a:pPr>
                <a:defRPr/>
              </a:pPr>
              <a:t>3/29/2015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3F77C5A5-F503-4113-98D6-7BE7280BA305}" type="slidenum">
              <a:rPr lang="en-US"/>
              <a:pPr>
                <a:defRPr/>
              </a:pPr>
              <a:t>‹#›</a:t>
            </a:fld>
            <a:endParaRPr lang="en-US" dirty="0"/>
          </a:p>
        </p:txBody>
      </p:sp>
    </p:spTree>
    <p:extLst>
      <p:ext uri="{BB962C8B-B14F-4D97-AF65-F5344CB8AC3E}">
        <p14:creationId xmlns:p14="http://schemas.microsoft.com/office/powerpoint/2010/main" val="127897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60FEA49B-076C-4B11-961E-ED5298FA0919}" type="datetime1">
              <a:rPr lang="en-US"/>
              <a:pPr>
                <a:defRPr/>
              </a:pPr>
              <a:t>3/29/2015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4DD85DFA-CC80-41B3-BFEE-749B035D7D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Geneva" pitchFamily="-65" charset="-128"/>
          <a:cs typeface="Geneva" pitchFamily="-65" charset="-128"/>
        </a:defRPr>
      </a:lvl1pPr>
      <a:lvl2pPr algn="ctr" defTabSz="457200" rtl="0" eaLnBrk="0" fontAlgn="base" hangingPunct="0">
        <a:spcBef>
          <a:spcPct val="0"/>
        </a:spcBef>
        <a:spcAft>
          <a:spcPct val="0"/>
        </a:spcAft>
        <a:defRPr sz="4400">
          <a:solidFill>
            <a:schemeClr val="tx1"/>
          </a:solidFill>
          <a:latin typeface="Calibri" charset="0"/>
          <a:ea typeface="Geneva" pitchFamily="-65" charset="-128"/>
          <a:cs typeface="Geneva" pitchFamily="-65" charset="-128"/>
        </a:defRPr>
      </a:lvl2pPr>
      <a:lvl3pPr algn="ctr" defTabSz="457200" rtl="0" eaLnBrk="0" fontAlgn="base" hangingPunct="0">
        <a:spcBef>
          <a:spcPct val="0"/>
        </a:spcBef>
        <a:spcAft>
          <a:spcPct val="0"/>
        </a:spcAft>
        <a:defRPr sz="4400">
          <a:solidFill>
            <a:schemeClr val="tx1"/>
          </a:solidFill>
          <a:latin typeface="Calibri" charset="0"/>
          <a:ea typeface="Geneva" pitchFamily="-65" charset="-128"/>
          <a:cs typeface="Geneva" pitchFamily="-65" charset="-128"/>
        </a:defRPr>
      </a:lvl3pPr>
      <a:lvl4pPr algn="ctr" defTabSz="457200" rtl="0" eaLnBrk="0" fontAlgn="base" hangingPunct="0">
        <a:spcBef>
          <a:spcPct val="0"/>
        </a:spcBef>
        <a:spcAft>
          <a:spcPct val="0"/>
        </a:spcAft>
        <a:defRPr sz="4400">
          <a:solidFill>
            <a:schemeClr val="tx1"/>
          </a:solidFill>
          <a:latin typeface="Calibri" charset="0"/>
          <a:ea typeface="Geneva" pitchFamily="-65" charset="-128"/>
          <a:cs typeface="Geneva" pitchFamily="-65" charset="-128"/>
        </a:defRPr>
      </a:lvl4pPr>
      <a:lvl5pPr algn="ctr" defTabSz="457200" rtl="0" eaLnBrk="0" fontAlgn="base" hangingPunct="0">
        <a:spcBef>
          <a:spcPct val="0"/>
        </a:spcBef>
        <a:spcAft>
          <a:spcPct val="0"/>
        </a:spcAft>
        <a:defRPr sz="4400">
          <a:solidFill>
            <a:schemeClr val="tx1"/>
          </a:solidFill>
          <a:latin typeface="Calibri" charset="0"/>
          <a:ea typeface="Geneva" pitchFamily="-65" charset="-128"/>
          <a:cs typeface="Geneva" pitchFamily="-65" charset="-128"/>
        </a:defRPr>
      </a:lvl5pPr>
      <a:lvl6pPr marL="457200" algn="ctr" defTabSz="457200" rtl="0" fontAlgn="base">
        <a:spcBef>
          <a:spcPct val="0"/>
        </a:spcBef>
        <a:spcAft>
          <a:spcPct val="0"/>
        </a:spcAft>
        <a:defRPr sz="4400">
          <a:solidFill>
            <a:schemeClr val="tx1"/>
          </a:solidFill>
          <a:latin typeface="Calibri" charset="0"/>
          <a:ea typeface="Geneva" pitchFamily="-65" charset="-128"/>
          <a:cs typeface="Geneva" pitchFamily="-65" charset="-128"/>
        </a:defRPr>
      </a:lvl6pPr>
      <a:lvl7pPr marL="914400" algn="ctr" defTabSz="457200" rtl="0" fontAlgn="base">
        <a:spcBef>
          <a:spcPct val="0"/>
        </a:spcBef>
        <a:spcAft>
          <a:spcPct val="0"/>
        </a:spcAft>
        <a:defRPr sz="4400">
          <a:solidFill>
            <a:schemeClr val="tx1"/>
          </a:solidFill>
          <a:latin typeface="Calibri" charset="0"/>
          <a:ea typeface="Geneva" pitchFamily="-65" charset="-128"/>
          <a:cs typeface="Geneva" pitchFamily="-65" charset="-128"/>
        </a:defRPr>
      </a:lvl7pPr>
      <a:lvl8pPr marL="1371600" algn="ctr" defTabSz="457200" rtl="0" fontAlgn="base">
        <a:spcBef>
          <a:spcPct val="0"/>
        </a:spcBef>
        <a:spcAft>
          <a:spcPct val="0"/>
        </a:spcAft>
        <a:defRPr sz="4400">
          <a:solidFill>
            <a:schemeClr val="tx1"/>
          </a:solidFill>
          <a:latin typeface="Calibri" charset="0"/>
          <a:ea typeface="Geneva" pitchFamily="-65" charset="-128"/>
          <a:cs typeface="Geneva" pitchFamily="-65" charset="-128"/>
        </a:defRPr>
      </a:lvl8pPr>
      <a:lvl9pPr marL="1828800" algn="ctr" defTabSz="457200" rtl="0" fontAlgn="base">
        <a:spcBef>
          <a:spcPct val="0"/>
        </a:spcBef>
        <a:spcAft>
          <a:spcPct val="0"/>
        </a:spcAft>
        <a:defRPr sz="4400">
          <a:solidFill>
            <a:schemeClr val="tx1"/>
          </a:solidFill>
          <a:latin typeface="Calibri" charset="0"/>
          <a:ea typeface="Geneva" pitchFamily="-65" charset="-128"/>
          <a:cs typeface="Geneva"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65" charset="-128"/>
          <a:cs typeface="Geneva"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65" charset="-128"/>
          <a:cs typeface="Geneva"/>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65" charset="-128"/>
          <a:cs typeface="Geneva"/>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65" charset="-128"/>
          <a:cs typeface="Geneva"/>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65" charset="-128"/>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5"/>
          <p:cNvSpPr>
            <a:spLocks noGrp="1"/>
          </p:cNvSpPr>
          <p:nvPr>
            <p:ph type="ctrTitle"/>
          </p:nvPr>
        </p:nvSpPr>
        <p:spPr>
          <a:xfrm>
            <a:off x="762000" y="76200"/>
            <a:ext cx="7772400" cy="2971800"/>
          </a:xfrm>
        </p:spPr>
        <p:txBody>
          <a:bodyPr anchor="t"/>
          <a:lstStyle/>
          <a:p>
            <a:pPr eaLnBrk="1" hangingPunct="1"/>
            <a:r>
              <a:rPr lang="en-US" sz="3000" b="1" dirty="0" smtClean="0">
                <a:solidFill>
                  <a:srgbClr val="003D81"/>
                </a:solidFill>
                <a:latin typeface="Arial Narrow" pitchFamily="34" charset="0"/>
              </a:rPr>
              <a:t>University of Pretoria</a:t>
            </a:r>
            <a:br>
              <a:rPr lang="en-US" sz="3000" b="1" dirty="0" smtClean="0">
                <a:solidFill>
                  <a:srgbClr val="003D81"/>
                </a:solidFill>
                <a:latin typeface="Arial Narrow" pitchFamily="34" charset="0"/>
              </a:rPr>
            </a:br>
            <a:r>
              <a:rPr lang="en-US" sz="3000" b="1" dirty="0">
                <a:latin typeface="Arial Narrow" pitchFamily="34" charset="0"/>
              </a:rPr>
              <a:t/>
            </a:r>
            <a:br>
              <a:rPr lang="en-US" sz="3000" b="1" dirty="0">
                <a:latin typeface="Arial Narrow" pitchFamily="34" charset="0"/>
              </a:rPr>
            </a:br>
            <a:r>
              <a:rPr lang="en-US" sz="2400" b="1" dirty="0" smtClean="0"/>
              <a:t>THE STATE OF DOMESTIC TOURISM IN SOUTH AFRICA: CHALLENGES AND OPPORTUNITIES</a:t>
            </a:r>
            <a:br>
              <a:rPr lang="en-US" sz="2400" b="1" dirty="0" smtClean="0"/>
            </a:br>
            <a:r>
              <a:rPr lang="en-US" sz="2400" b="1" dirty="0" smtClean="0"/>
              <a:t/>
            </a:r>
            <a:br>
              <a:rPr lang="en-US" sz="2400" b="1" dirty="0" smtClean="0"/>
            </a:br>
            <a:r>
              <a:rPr lang="en-ZA" sz="2400" b="1" dirty="0" smtClean="0"/>
              <a:t>30 March 2015</a:t>
            </a:r>
            <a:br>
              <a:rPr lang="en-ZA" sz="2400" b="1" dirty="0" smtClean="0"/>
            </a:br>
            <a:r>
              <a:rPr lang="en-US" sz="2400" b="1" dirty="0"/>
              <a:t/>
            </a:r>
            <a:br>
              <a:rPr lang="en-US" sz="2400" b="1" dirty="0"/>
            </a:br>
            <a:r>
              <a:rPr lang="en-US" sz="2400" b="1" dirty="0">
                <a:solidFill>
                  <a:schemeClr val="bg1"/>
                </a:solidFill>
              </a:rPr>
              <a:t/>
            </a:r>
            <a:br>
              <a:rPr lang="en-US" sz="2400" b="1" dirty="0">
                <a:solidFill>
                  <a:schemeClr val="bg1"/>
                </a:solidFill>
              </a:rPr>
            </a:br>
            <a:r>
              <a:rPr lang="en-ZA" sz="2400" b="1" cap="all" dirty="0"/>
              <a:t/>
            </a:r>
            <a:br>
              <a:rPr lang="en-ZA" sz="2400" b="1" cap="all" dirty="0"/>
            </a:br>
            <a:r>
              <a:rPr lang="en-ZA" sz="2400" dirty="0" smtClean="0"/>
              <a:t/>
            </a:r>
            <a:br>
              <a:rPr lang="en-ZA" sz="2400" dirty="0" smtClean="0"/>
            </a:br>
            <a:r>
              <a:rPr lang="en-ZA" sz="3600" dirty="0" smtClean="0"/>
              <a:t/>
            </a:r>
            <a:br>
              <a:rPr lang="en-ZA" sz="3600" dirty="0" smtClean="0"/>
            </a:br>
            <a:endParaRPr lang="en-US" sz="3000" b="1" cap="all" dirty="0" smtClean="0">
              <a:solidFill>
                <a:srgbClr val="003D81"/>
              </a:solidFill>
              <a:latin typeface="Arial Narrow" pitchFamily="34" charset="0"/>
            </a:endParaRPr>
          </a:p>
        </p:txBody>
      </p:sp>
      <p:sp>
        <p:nvSpPr>
          <p:cNvPr id="2" name="Rectangle 1"/>
          <p:cNvSpPr/>
          <p:nvPr/>
        </p:nvSpPr>
        <p:spPr>
          <a:xfrm>
            <a:off x="4648200" y="5085184"/>
            <a:ext cx="3591561" cy="1169551"/>
          </a:xfrm>
          <a:prstGeom prst="rect">
            <a:avLst/>
          </a:prstGeom>
        </p:spPr>
        <p:txBody>
          <a:bodyPr wrap="none">
            <a:spAutoFit/>
          </a:bodyPr>
          <a:lstStyle/>
          <a:p>
            <a:r>
              <a:rPr lang="en-ZA" sz="2000" b="1" dirty="0" smtClean="0"/>
              <a:t>Prof </a:t>
            </a:r>
            <a:r>
              <a:rPr lang="en-ZA" sz="2000" b="1" dirty="0" err="1" smtClean="0"/>
              <a:t>Berendien</a:t>
            </a:r>
            <a:r>
              <a:rPr lang="en-ZA" sz="2000" b="1" dirty="0" smtClean="0"/>
              <a:t> </a:t>
            </a:r>
            <a:r>
              <a:rPr lang="en-ZA" sz="2000" b="1" dirty="0" err="1" smtClean="0"/>
              <a:t>Lubbe</a:t>
            </a:r>
            <a:endParaRPr lang="en-ZA" sz="2000" b="1" dirty="0" smtClean="0"/>
          </a:p>
          <a:p>
            <a:r>
              <a:rPr lang="en-US" b="1" dirty="0" smtClean="0"/>
              <a:t>Division</a:t>
            </a:r>
            <a:r>
              <a:rPr lang="en-US" b="1" dirty="0"/>
              <a:t>: Tourism </a:t>
            </a:r>
            <a:r>
              <a:rPr lang="en-US" b="1" dirty="0" smtClean="0"/>
              <a:t>Management</a:t>
            </a:r>
          </a:p>
          <a:p>
            <a:r>
              <a:rPr lang="en-ZA" sz="1400" b="1" dirty="0"/>
              <a:t>berendien.lubbe@up.ac.za</a:t>
            </a:r>
          </a:p>
          <a:p>
            <a:endParaRPr lang="en-ZA"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57" y="72232"/>
            <a:ext cx="8229600" cy="1143000"/>
          </a:xfrm>
        </p:spPr>
        <p:txBody>
          <a:bodyPr/>
          <a:lstStyle/>
          <a:p>
            <a:r>
              <a:rPr lang="en-ZA" sz="4000" b="1" dirty="0" smtClean="0">
                <a:solidFill>
                  <a:srgbClr val="003D81"/>
                </a:solidFill>
              </a:rPr>
              <a:t>Are we using our opportunities?</a:t>
            </a:r>
            <a:br>
              <a:rPr lang="en-ZA" sz="4000" b="1" dirty="0" smtClean="0">
                <a:solidFill>
                  <a:srgbClr val="003D81"/>
                </a:solidFill>
              </a:rPr>
            </a:br>
            <a:r>
              <a:rPr lang="en-ZA" sz="3200" b="1" dirty="0" smtClean="0">
                <a:solidFill>
                  <a:srgbClr val="003D81"/>
                </a:solidFill>
              </a:rPr>
              <a:t>We have gained recognition…………</a:t>
            </a:r>
            <a:endParaRPr lang="en-ZA" sz="3600" b="1" dirty="0">
              <a:solidFill>
                <a:srgbClr val="003D81"/>
              </a:solidFill>
            </a:endParaRPr>
          </a:p>
        </p:txBody>
      </p:sp>
      <p:sp>
        <p:nvSpPr>
          <p:cNvPr id="4" name="Text Placeholder 3"/>
          <p:cNvSpPr>
            <a:spLocks noGrp="1"/>
          </p:cNvSpPr>
          <p:nvPr>
            <p:ph type="body" idx="1"/>
          </p:nvPr>
        </p:nvSpPr>
        <p:spPr>
          <a:xfrm>
            <a:off x="457200" y="1215232"/>
            <a:ext cx="4040188" cy="639762"/>
          </a:xfrm>
        </p:spPr>
        <p:txBody>
          <a:bodyPr/>
          <a:lstStyle/>
          <a:p>
            <a:pPr algn="ctr"/>
            <a:r>
              <a:rPr lang="en-ZA" sz="3200" dirty="0"/>
              <a:t>China </a:t>
            </a:r>
          </a:p>
        </p:txBody>
      </p:sp>
      <p:sp>
        <p:nvSpPr>
          <p:cNvPr id="3" name="Content Placeholder 2"/>
          <p:cNvSpPr>
            <a:spLocks noGrp="1"/>
          </p:cNvSpPr>
          <p:nvPr>
            <p:ph sz="half" idx="2"/>
          </p:nvPr>
        </p:nvSpPr>
        <p:spPr>
          <a:xfrm>
            <a:off x="423173" y="2100838"/>
            <a:ext cx="4040188" cy="3951288"/>
          </a:xfrm>
        </p:spPr>
        <p:txBody>
          <a:bodyPr/>
          <a:lstStyle/>
          <a:p>
            <a:r>
              <a:rPr lang="en-ZA" sz="2800" dirty="0"/>
              <a:t>During 2009 Recession</a:t>
            </a:r>
          </a:p>
          <a:p>
            <a:pPr lvl="1"/>
            <a:r>
              <a:rPr lang="en-ZA" dirty="0" smtClean="0"/>
              <a:t>Tourism authorities launched series of stimulus plans to boost domestic tourism</a:t>
            </a:r>
          </a:p>
          <a:p>
            <a:pPr lvl="2"/>
            <a:r>
              <a:rPr lang="en-ZA" dirty="0" smtClean="0"/>
              <a:t>Promotion of rural tourism &amp; tourism coupons</a:t>
            </a:r>
          </a:p>
          <a:p>
            <a:r>
              <a:rPr lang="en-ZA" dirty="0" smtClean="0"/>
              <a:t>Introduction of “Golden Weeks” </a:t>
            </a:r>
          </a:p>
          <a:p>
            <a:pPr lvl="1"/>
            <a:r>
              <a:rPr lang="en-ZA" dirty="0" smtClean="0"/>
              <a:t>National days &amp; Festivals</a:t>
            </a:r>
            <a:endParaRPr lang="en-ZA" dirty="0"/>
          </a:p>
          <a:p>
            <a:pPr lvl="1"/>
            <a:endParaRPr lang="en-ZA" dirty="0" smtClean="0"/>
          </a:p>
        </p:txBody>
      </p:sp>
      <p:sp>
        <p:nvSpPr>
          <p:cNvPr id="5" name="Text Placeholder 4"/>
          <p:cNvSpPr>
            <a:spLocks noGrp="1"/>
          </p:cNvSpPr>
          <p:nvPr>
            <p:ph type="body" sz="quarter" idx="3"/>
          </p:nvPr>
        </p:nvSpPr>
        <p:spPr>
          <a:xfrm>
            <a:off x="4622311" y="1215232"/>
            <a:ext cx="4041775" cy="639762"/>
          </a:xfrm>
        </p:spPr>
        <p:txBody>
          <a:bodyPr/>
          <a:lstStyle/>
          <a:p>
            <a:pPr marL="0" lvl="1"/>
            <a:endParaRPr lang="en-ZA" sz="2400" dirty="0" smtClean="0"/>
          </a:p>
          <a:p>
            <a:pPr marL="0" lvl="1"/>
            <a:endParaRPr lang="en-ZA" sz="2400" dirty="0"/>
          </a:p>
          <a:p>
            <a:pPr marL="0" lvl="1"/>
            <a:endParaRPr lang="en-ZA" sz="2400" dirty="0" smtClean="0"/>
          </a:p>
          <a:p>
            <a:pPr marL="0" lvl="1"/>
            <a:endParaRPr lang="en-ZA" sz="2400" dirty="0" smtClean="0"/>
          </a:p>
          <a:p>
            <a:pPr marL="0" lvl="1"/>
            <a:endParaRPr lang="en-ZA" sz="2400" dirty="0" smtClean="0"/>
          </a:p>
          <a:p>
            <a:pPr marL="0" lvl="1"/>
            <a:endParaRPr lang="en-ZA" sz="2400" dirty="0"/>
          </a:p>
          <a:p>
            <a:pPr marL="0" lvl="1"/>
            <a:endParaRPr lang="en-ZA" sz="2400" dirty="0" smtClean="0"/>
          </a:p>
          <a:p>
            <a:pPr marL="0" lvl="1"/>
            <a:endParaRPr lang="en-ZA" sz="2400" dirty="0"/>
          </a:p>
          <a:p>
            <a:pPr marL="0" lvl="1"/>
            <a:endParaRPr lang="en-ZA" sz="2400" dirty="0" smtClean="0"/>
          </a:p>
          <a:p>
            <a:pPr marL="0" lvl="1"/>
            <a:endParaRPr lang="en-ZA" sz="2400" dirty="0"/>
          </a:p>
          <a:p>
            <a:pPr marL="0" lvl="1"/>
            <a:endParaRPr lang="en-ZA" sz="2400" dirty="0"/>
          </a:p>
          <a:p>
            <a:pPr marL="0" lvl="1"/>
            <a:endParaRPr lang="en-ZA" sz="2400" dirty="0" smtClean="0"/>
          </a:p>
          <a:p>
            <a:pPr marL="0" lvl="1"/>
            <a:r>
              <a:rPr lang="en-ZA" sz="3200" dirty="0" smtClean="0"/>
              <a:t>South Africa (</a:t>
            </a:r>
            <a:r>
              <a:rPr lang="en-ZA" sz="3200" dirty="0" err="1" smtClean="0"/>
              <a:t>DTGS</a:t>
            </a:r>
            <a:r>
              <a:rPr lang="en-ZA" sz="3200" dirty="0" smtClean="0"/>
              <a:t>)</a:t>
            </a:r>
            <a:endParaRPr lang="en-ZA" sz="3200" dirty="0"/>
          </a:p>
        </p:txBody>
      </p:sp>
      <p:sp>
        <p:nvSpPr>
          <p:cNvPr id="6" name="Content Placeholder 5"/>
          <p:cNvSpPr>
            <a:spLocks noGrp="1"/>
          </p:cNvSpPr>
          <p:nvPr>
            <p:ph sz="quarter" idx="4"/>
          </p:nvPr>
        </p:nvSpPr>
        <p:spPr>
          <a:xfrm>
            <a:off x="4572000" y="2100838"/>
            <a:ext cx="4041775" cy="3951288"/>
          </a:xfrm>
        </p:spPr>
        <p:txBody>
          <a:bodyPr/>
          <a:lstStyle/>
          <a:p>
            <a:r>
              <a:rPr lang="en-ZA" sz="2800" dirty="0" smtClean="0"/>
              <a:t>“</a:t>
            </a:r>
            <a:r>
              <a:rPr lang="en-ZA" sz="2800" dirty="0"/>
              <a:t>Tourism belongs to </a:t>
            </a:r>
            <a:r>
              <a:rPr lang="en-ZA" sz="2800" dirty="0" smtClean="0"/>
              <a:t>all“</a:t>
            </a:r>
            <a:endParaRPr lang="en-ZA" sz="2800" dirty="0"/>
          </a:p>
          <a:p>
            <a:pPr lvl="1"/>
            <a:r>
              <a:rPr lang="en-ZA" dirty="0" smtClean="0"/>
              <a:t>Stimulate a tourism culture (</a:t>
            </a:r>
            <a:r>
              <a:rPr lang="en-ZA" dirty="0" err="1" smtClean="0"/>
              <a:t>SAT</a:t>
            </a:r>
            <a:r>
              <a:rPr lang="en-ZA" dirty="0" smtClean="0"/>
              <a:t>)</a:t>
            </a:r>
          </a:p>
          <a:p>
            <a:pPr lvl="2"/>
            <a:r>
              <a:rPr lang="en-ZA" dirty="0" err="1" smtClean="0"/>
              <a:t>Sho’t</a:t>
            </a:r>
            <a:r>
              <a:rPr lang="en-ZA" dirty="0" smtClean="0"/>
              <a:t> Left campaign</a:t>
            </a:r>
          </a:p>
          <a:p>
            <a:pPr lvl="2"/>
            <a:r>
              <a:rPr lang="en-ZA" dirty="0" smtClean="0"/>
              <a:t>First-time travellers FAQ (</a:t>
            </a:r>
            <a:r>
              <a:rPr lang="en-ZA" dirty="0" err="1" smtClean="0"/>
              <a:t>SAT</a:t>
            </a:r>
            <a:r>
              <a:rPr lang="en-ZA" dirty="0" smtClean="0"/>
              <a:t>)</a:t>
            </a:r>
          </a:p>
          <a:p>
            <a:pPr lvl="2"/>
            <a:r>
              <a:rPr lang="en-ZA" dirty="0" smtClean="0"/>
              <a:t>“Fun Bus”</a:t>
            </a:r>
          </a:p>
          <a:p>
            <a:pPr lvl="1"/>
            <a:r>
              <a:rPr lang="en-ZA" dirty="0" smtClean="0"/>
              <a:t>Industry innovations for new travellers</a:t>
            </a:r>
          </a:p>
          <a:p>
            <a:pPr lvl="2"/>
            <a:r>
              <a:rPr lang="en-ZA" dirty="0" smtClean="0"/>
              <a:t>Tour Operator packages</a:t>
            </a:r>
          </a:p>
          <a:p>
            <a:pPr lvl="1"/>
            <a:endParaRPr lang="en-ZA" dirty="0"/>
          </a:p>
        </p:txBody>
      </p:sp>
      <p:sp>
        <p:nvSpPr>
          <p:cNvPr id="61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5D560D56-4E43-4516-BACA-9B27A609AEED}" type="slidenum">
              <a:rPr lang="en-US" smtClean="0">
                <a:solidFill>
                  <a:srgbClr val="898989"/>
                </a:solidFill>
                <a:latin typeface="Calibri" pitchFamily="34" charset="0"/>
              </a:rPr>
              <a:pPr eaLnBrk="1" hangingPunct="1"/>
              <a:t>10</a:t>
            </a:fld>
            <a:endParaRPr lang="en-US" smtClean="0">
              <a:solidFill>
                <a:srgbClr val="898989"/>
              </a:solidFill>
              <a:latin typeface="Calibri" pitchFamily="34" charset="0"/>
            </a:endParaRPr>
          </a:p>
        </p:txBody>
      </p:sp>
      <p:sp>
        <p:nvSpPr>
          <p:cNvPr id="7" name="Rectangle 1"/>
          <p:cNvSpPr>
            <a:spLocks noChangeArrowheads="1"/>
          </p:cNvSpPr>
          <p:nvPr/>
        </p:nvSpPr>
        <p:spPr bwMode="auto">
          <a:xfrm>
            <a:off x="4071596" y="6136700"/>
            <a:ext cx="50724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400" b="0" i="0" u="none" strike="noStrike" cap="none" normalizeH="0" baseline="0" dirty="0" smtClean="0">
                <a:ln>
                  <a:noFill/>
                </a:ln>
                <a:solidFill>
                  <a:schemeClr val="tx1"/>
                </a:solidFill>
                <a:effectLst/>
                <a:latin typeface="Calibri" panose="020F0502020204030204" pitchFamily="34" charset="0"/>
              </a:rPr>
              <a:t>(</a:t>
            </a:r>
            <a:r>
              <a:rPr kumimoji="0" lang="en-ZA" altLang="en-US" sz="1400" b="0" i="0" u="none" strike="noStrike" cap="none" normalizeH="0" baseline="0" dirty="0" err="1" smtClean="0">
                <a:ln>
                  <a:noFill/>
                </a:ln>
                <a:solidFill>
                  <a:schemeClr val="tx1"/>
                </a:solidFill>
                <a:effectLst/>
                <a:latin typeface="Calibri" panose="020F0502020204030204" pitchFamily="34" charset="0"/>
              </a:rPr>
              <a:t>Mendiratta</a:t>
            </a:r>
            <a:r>
              <a:rPr kumimoji="0" lang="en-ZA" altLang="en-US" sz="1400" b="0" i="0" u="none" strike="noStrike" cap="none" normalizeH="0" baseline="0" dirty="0" smtClean="0">
                <a:ln>
                  <a:noFill/>
                </a:ln>
                <a:solidFill>
                  <a:schemeClr val="tx1"/>
                </a:solidFill>
                <a:effectLst/>
                <a:latin typeface="Calibri" panose="020F0502020204030204" pitchFamily="34" charset="0"/>
              </a:rPr>
              <a:t>, 2011; Rogerson &amp; Lisa, 2005;</a:t>
            </a:r>
            <a:r>
              <a:rPr kumimoji="0" lang="en-ZA" altLang="en-US" sz="1400" b="0" i="0" u="none" strike="noStrike" cap="none" normalizeH="0" dirty="0" smtClean="0">
                <a:ln>
                  <a:noFill/>
                </a:ln>
                <a:solidFill>
                  <a:schemeClr val="tx1"/>
                </a:solidFill>
                <a:effectLst/>
                <a:latin typeface="Calibri" panose="020F0502020204030204" pitchFamily="34" charset="0"/>
              </a:rPr>
              <a:t> Lang, </a:t>
            </a:r>
            <a:r>
              <a:rPr kumimoji="0" lang="en-ZA" altLang="en-US" sz="1400" b="0" i="0" u="none" strike="noStrike" cap="none" normalizeH="0" dirty="0" err="1" smtClean="0">
                <a:ln>
                  <a:noFill/>
                </a:ln>
                <a:solidFill>
                  <a:schemeClr val="tx1"/>
                </a:solidFill>
                <a:effectLst/>
                <a:latin typeface="Calibri" panose="020F0502020204030204" pitchFamily="34" charset="0"/>
              </a:rPr>
              <a:t>liu</a:t>
            </a:r>
            <a:r>
              <a:rPr kumimoji="0" lang="en-ZA" altLang="en-US" sz="1400" b="0" i="0" u="none" strike="noStrike" cap="none" normalizeH="0" dirty="0" smtClean="0">
                <a:ln>
                  <a:noFill/>
                </a:ln>
                <a:solidFill>
                  <a:schemeClr val="tx1"/>
                </a:solidFill>
                <a:effectLst/>
                <a:latin typeface="Calibri" panose="020F0502020204030204" pitchFamily="34" charset="0"/>
              </a:rPr>
              <a:t> &amp; Ki, 2013</a:t>
            </a:r>
            <a:r>
              <a:rPr kumimoji="0" lang="en-ZA" altLang="en-US" sz="1400" b="0" i="0" u="none" strike="noStrike" cap="none" normalizeH="0" baseline="0" dirty="0" smtClean="0">
                <a:ln>
                  <a:noFill/>
                </a:ln>
                <a:solidFill>
                  <a:schemeClr val="tx1"/>
                </a:solidFill>
                <a:effectLst/>
                <a:latin typeface="Calibri" panose="020F0502020204030204" pitchFamily="34" charset="0"/>
              </a:rPr>
              <a:t> )</a:t>
            </a:r>
            <a:endParaRPr kumimoji="0" lang="en-ZA"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432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5D560D56-4E43-4516-BACA-9B27A609AEED}" type="slidenum">
              <a:rPr lang="en-US" smtClean="0">
                <a:solidFill>
                  <a:srgbClr val="898989"/>
                </a:solidFill>
                <a:latin typeface="Calibri" pitchFamily="34" charset="0"/>
              </a:rPr>
              <a:pPr eaLnBrk="1" hangingPunct="1"/>
              <a:t>11</a:t>
            </a:fld>
            <a:endParaRPr lang="en-US" smtClean="0">
              <a:solidFill>
                <a:srgbClr val="898989"/>
              </a:solidFill>
              <a:latin typeface="Calibri" pitchFamily="34" charset="0"/>
            </a:endParaRPr>
          </a:p>
        </p:txBody>
      </p:sp>
      <p:sp>
        <p:nvSpPr>
          <p:cNvPr id="3" name="Content Placeholder 2"/>
          <p:cNvSpPr>
            <a:spLocks noGrp="1"/>
          </p:cNvSpPr>
          <p:nvPr>
            <p:ph idx="1"/>
          </p:nvPr>
        </p:nvSpPr>
        <p:spPr>
          <a:xfrm>
            <a:off x="-76754" y="1215232"/>
            <a:ext cx="8388424" cy="5904656"/>
          </a:xfrm>
        </p:spPr>
        <p:txBody>
          <a:bodyPr/>
          <a:lstStyle/>
          <a:p>
            <a:r>
              <a:rPr lang="en-ZA" dirty="0" smtClean="0"/>
              <a:t>Recognise the value </a:t>
            </a:r>
            <a:r>
              <a:rPr lang="en-ZA" dirty="0"/>
              <a:t>of </a:t>
            </a:r>
            <a:r>
              <a:rPr lang="en-ZA" dirty="0" smtClean="0"/>
              <a:t>the “Diaspora” </a:t>
            </a:r>
            <a:r>
              <a:rPr lang="en-ZA" dirty="0" err="1" smtClean="0"/>
              <a:t>VFR</a:t>
            </a:r>
            <a:r>
              <a:rPr lang="en-ZA" dirty="0" smtClean="0"/>
              <a:t> market?</a:t>
            </a:r>
            <a:endParaRPr lang="en-ZA" dirty="0"/>
          </a:p>
          <a:p>
            <a:pPr lvl="2"/>
            <a:endParaRPr lang="en-ZA" dirty="0" smtClean="0">
              <a:cs typeface="Geneva" pitchFamily="-65" charset="-128"/>
            </a:endParaRPr>
          </a:p>
          <a:p>
            <a:pPr lvl="2"/>
            <a:r>
              <a:rPr lang="en-ZA" dirty="0" smtClean="0">
                <a:cs typeface="Geneva" pitchFamily="-65" charset="-128"/>
              </a:rPr>
              <a:t>Adding the “Diaspora tourist”</a:t>
            </a:r>
            <a:r>
              <a:rPr lang="en-ZA" sz="2000" dirty="0">
                <a:cs typeface="Geneva" pitchFamily="-65" charset="-128"/>
              </a:rPr>
              <a:t> </a:t>
            </a:r>
            <a:r>
              <a:rPr lang="en-ZA" sz="2000" dirty="0" smtClean="0">
                <a:cs typeface="Geneva" pitchFamily="-65" charset="-128"/>
              </a:rPr>
              <a:t>as </a:t>
            </a:r>
            <a:r>
              <a:rPr lang="en-ZA" sz="2000" dirty="0">
                <a:cs typeface="Geneva" pitchFamily="-65" charset="-128"/>
              </a:rPr>
              <a:t>sub-segment of domestic </a:t>
            </a:r>
            <a:r>
              <a:rPr lang="en-ZA" sz="2000" dirty="0" smtClean="0">
                <a:cs typeface="Geneva" pitchFamily="-65" charset="-128"/>
              </a:rPr>
              <a:t>tourism (</a:t>
            </a:r>
            <a:r>
              <a:rPr lang="en-ZA" sz="2000" dirty="0" err="1">
                <a:cs typeface="Geneva" pitchFamily="-65" charset="-128"/>
              </a:rPr>
              <a:t>Scheyvens</a:t>
            </a:r>
            <a:r>
              <a:rPr lang="en-ZA" sz="2000" dirty="0">
                <a:cs typeface="Geneva" pitchFamily="-65" charset="-128"/>
              </a:rPr>
              <a:t>, </a:t>
            </a:r>
            <a:r>
              <a:rPr lang="en-ZA" sz="2000" dirty="0" smtClean="0">
                <a:cs typeface="Geneva" pitchFamily="-65" charset="-128"/>
              </a:rPr>
              <a:t>2007)</a:t>
            </a:r>
          </a:p>
          <a:p>
            <a:pPr marL="914400" lvl="2" indent="0">
              <a:buNone/>
            </a:pPr>
            <a:r>
              <a:rPr lang="en-ZA" sz="2000" dirty="0">
                <a:cs typeface="Geneva" pitchFamily="-65" charset="-128"/>
              </a:rPr>
              <a:t>	</a:t>
            </a:r>
            <a:endParaRPr lang="en-ZA" sz="2000" dirty="0" smtClean="0">
              <a:cs typeface="Geneva" pitchFamily="-65" charset="-128"/>
            </a:endParaRPr>
          </a:p>
          <a:p>
            <a:pPr marL="914400" lvl="2" indent="0">
              <a:buNone/>
            </a:pPr>
            <a:r>
              <a:rPr lang="en-ZA" sz="2000" dirty="0">
                <a:cs typeface="Geneva" pitchFamily="-65" charset="-128"/>
              </a:rPr>
              <a:t>	</a:t>
            </a:r>
            <a:r>
              <a:rPr lang="en-ZA" sz="2000" dirty="0" smtClean="0">
                <a:cs typeface="Geneva" pitchFamily="-65" charset="-128"/>
              </a:rPr>
              <a:t>Nationals </a:t>
            </a:r>
            <a:r>
              <a:rPr lang="en-ZA" sz="2000" dirty="0">
                <a:cs typeface="Geneva" pitchFamily="-65" charset="-128"/>
              </a:rPr>
              <a:t>from a </a:t>
            </a:r>
            <a:r>
              <a:rPr lang="en-ZA" sz="2000" dirty="0" smtClean="0">
                <a:cs typeface="Geneva" pitchFamily="-65" charset="-128"/>
              </a:rPr>
              <a:t>country </a:t>
            </a:r>
            <a:r>
              <a:rPr lang="en-ZA" sz="2000" dirty="0">
                <a:cs typeface="Geneva" pitchFamily="-65" charset="-128"/>
              </a:rPr>
              <a:t>who live </a:t>
            </a:r>
            <a:r>
              <a:rPr lang="en-ZA" sz="2000" dirty="0" smtClean="0">
                <a:cs typeface="Geneva" pitchFamily="-65" charset="-128"/>
              </a:rPr>
              <a:t>overseas - the diaspora – but 	who return home for short holidays (same characteristics as the 	domestic tourist):</a:t>
            </a:r>
            <a:endParaRPr lang="en-ZA" sz="1600" dirty="0">
              <a:cs typeface="Geneva" pitchFamily="-65" charset="-128"/>
            </a:endParaRPr>
          </a:p>
          <a:p>
            <a:pPr marL="914400" lvl="2" indent="0">
              <a:buNone/>
            </a:pPr>
            <a:endParaRPr lang="en-ZA" sz="1600" dirty="0" smtClean="0">
              <a:cs typeface="Geneva" pitchFamily="-65" charset="-128"/>
            </a:endParaRPr>
          </a:p>
          <a:p>
            <a:pPr lvl="3"/>
            <a:r>
              <a:rPr lang="en-ZA" sz="1600" dirty="0" smtClean="0">
                <a:cs typeface="Geneva" pitchFamily="-65" charset="-128"/>
              </a:rPr>
              <a:t>Tendency to travel to places that foreign tourists do not go</a:t>
            </a:r>
          </a:p>
          <a:p>
            <a:pPr lvl="3"/>
            <a:r>
              <a:rPr lang="en-ZA" sz="1600" dirty="0" smtClean="0">
                <a:cs typeface="Geneva" pitchFamily="-65" charset="-128"/>
              </a:rPr>
              <a:t>Attend important social and cultural events</a:t>
            </a:r>
          </a:p>
          <a:p>
            <a:pPr lvl="3"/>
            <a:r>
              <a:rPr lang="en-ZA" sz="1600" dirty="0" smtClean="0">
                <a:cs typeface="Geneva" pitchFamily="-65" charset="-128"/>
              </a:rPr>
              <a:t>Distinct from international visitors</a:t>
            </a:r>
          </a:p>
          <a:p>
            <a:pPr lvl="3"/>
            <a:r>
              <a:rPr lang="en-ZA" sz="1600" dirty="0" smtClean="0">
                <a:cs typeface="Geneva" pitchFamily="-65" charset="-128"/>
              </a:rPr>
              <a:t>Can make significant contributions to development of their country</a:t>
            </a:r>
          </a:p>
          <a:p>
            <a:pPr lvl="4"/>
            <a:endParaRPr lang="en-ZA" sz="1600" dirty="0" smtClean="0">
              <a:cs typeface="Geneva" pitchFamily="-65" charset="-128"/>
            </a:endParaRPr>
          </a:p>
          <a:p>
            <a:pPr marL="342900" lvl="1" indent="-342900">
              <a:buFont typeface="Arial" pitchFamily="34" charset="0"/>
              <a:buChar char="•"/>
            </a:pPr>
            <a:endParaRPr lang="en-ZA" sz="2000" dirty="0"/>
          </a:p>
          <a:p>
            <a:pPr lvl="1"/>
            <a:endParaRPr lang="en-ZA" dirty="0">
              <a:cs typeface="Geneva" pitchFamily="-65" charset="-128"/>
            </a:endParaRPr>
          </a:p>
        </p:txBody>
      </p:sp>
      <p:sp>
        <p:nvSpPr>
          <p:cNvPr id="6" name="Title 1"/>
          <p:cNvSpPr>
            <a:spLocks noGrp="1"/>
          </p:cNvSpPr>
          <p:nvPr>
            <p:ph type="title"/>
          </p:nvPr>
        </p:nvSpPr>
        <p:spPr>
          <a:xfrm>
            <a:off x="7257" y="72232"/>
            <a:ext cx="8229600" cy="1143000"/>
          </a:xfrm>
        </p:spPr>
        <p:txBody>
          <a:bodyPr/>
          <a:lstStyle/>
          <a:p>
            <a:r>
              <a:rPr lang="en-ZA" sz="3200" b="1" dirty="0" smtClean="0">
                <a:solidFill>
                  <a:srgbClr val="003D81"/>
                </a:solidFill>
              </a:rPr>
              <a:t>……</a:t>
            </a:r>
            <a:r>
              <a:rPr lang="en-ZA" sz="3200" b="1" dirty="0" smtClean="0">
                <a:solidFill>
                  <a:srgbClr val="003D81"/>
                </a:solidFill>
              </a:rPr>
              <a:t>but we can always do more</a:t>
            </a:r>
            <a:endParaRPr lang="en-ZA" sz="3600" b="1" dirty="0">
              <a:solidFill>
                <a:srgbClr val="003D81"/>
              </a:solidFill>
            </a:endParaRPr>
          </a:p>
        </p:txBody>
      </p:sp>
    </p:spTree>
    <p:extLst>
      <p:ext uri="{BB962C8B-B14F-4D97-AF65-F5344CB8AC3E}">
        <p14:creationId xmlns:p14="http://schemas.microsoft.com/office/powerpoint/2010/main" val="3841696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5D560D56-4E43-4516-BACA-9B27A609AEED}" type="slidenum">
              <a:rPr lang="en-US" smtClean="0">
                <a:solidFill>
                  <a:srgbClr val="898989"/>
                </a:solidFill>
                <a:latin typeface="Calibri" pitchFamily="34" charset="0"/>
              </a:rPr>
              <a:pPr eaLnBrk="1" hangingPunct="1"/>
              <a:t>12</a:t>
            </a:fld>
            <a:endParaRPr lang="en-US" smtClean="0">
              <a:solidFill>
                <a:srgbClr val="898989"/>
              </a:solidFill>
              <a:latin typeface="Calibri" pitchFamily="34" charset="0"/>
            </a:endParaRPr>
          </a:p>
        </p:txBody>
      </p:sp>
      <p:sp>
        <p:nvSpPr>
          <p:cNvPr id="3" name="Content Placeholder 2"/>
          <p:cNvSpPr>
            <a:spLocks noGrp="1"/>
          </p:cNvSpPr>
          <p:nvPr>
            <p:ph idx="1"/>
          </p:nvPr>
        </p:nvSpPr>
        <p:spPr>
          <a:xfrm>
            <a:off x="16553" y="116632"/>
            <a:ext cx="9144000" cy="5658188"/>
          </a:xfrm>
        </p:spPr>
        <p:txBody>
          <a:bodyPr/>
          <a:lstStyle/>
          <a:p>
            <a:pPr lvl="4"/>
            <a:endParaRPr lang="en-ZA" sz="1600" dirty="0" smtClean="0">
              <a:cs typeface="Geneva" pitchFamily="-65" charset="-128"/>
            </a:endParaRPr>
          </a:p>
          <a:p>
            <a:r>
              <a:rPr lang="en-ZA" dirty="0" smtClean="0"/>
              <a:t>Match tourism supply &amp; demand – </a:t>
            </a:r>
          </a:p>
          <a:p>
            <a:pPr marL="0" indent="0">
              <a:buNone/>
            </a:pPr>
            <a:r>
              <a:rPr lang="en-ZA" dirty="0" smtClean="0"/>
              <a:t>	</a:t>
            </a:r>
          </a:p>
          <a:p>
            <a:pPr marL="400050" lvl="1" indent="0">
              <a:buNone/>
            </a:pPr>
            <a:r>
              <a:rPr lang="en-ZA" dirty="0" smtClean="0"/>
              <a:t>One size fits all is not the solution – Recognise that:</a:t>
            </a:r>
          </a:p>
          <a:p>
            <a:pPr marL="914400" lvl="1" indent="-514350">
              <a:buFont typeface="+mj-lt"/>
              <a:buAutoNum type="arabicPeriod"/>
            </a:pPr>
            <a:r>
              <a:rPr lang="en-ZA" dirty="0" smtClean="0"/>
              <a:t>Domestic </a:t>
            </a:r>
            <a:r>
              <a:rPr lang="en-ZA" dirty="0"/>
              <a:t>market </a:t>
            </a:r>
            <a:r>
              <a:rPr lang="en-ZA" dirty="0" smtClean="0"/>
              <a:t>segments have different needs</a:t>
            </a:r>
            <a:endParaRPr lang="en-ZA" dirty="0"/>
          </a:p>
          <a:p>
            <a:pPr marL="914400" lvl="1" indent="-514350">
              <a:buFont typeface="+mj-lt"/>
              <a:buAutoNum type="arabicPeriod"/>
            </a:pPr>
            <a:r>
              <a:rPr lang="en-ZA" dirty="0" smtClean="0"/>
              <a:t>Product offerings </a:t>
            </a:r>
            <a:r>
              <a:rPr lang="en-ZA" dirty="0"/>
              <a:t>in </a:t>
            </a:r>
            <a:r>
              <a:rPr lang="en-ZA" dirty="0" smtClean="0"/>
              <a:t>different regions </a:t>
            </a:r>
            <a:r>
              <a:rPr lang="en-ZA" dirty="0"/>
              <a:t>meets these </a:t>
            </a:r>
            <a:r>
              <a:rPr lang="en-ZA" dirty="0" smtClean="0"/>
              <a:t>needs </a:t>
            </a:r>
            <a:r>
              <a:rPr lang="en-ZA" dirty="0"/>
              <a:t>to a greater or lesser </a:t>
            </a:r>
            <a:r>
              <a:rPr lang="en-ZA" dirty="0" smtClean="0"/>
              <a:t>extent</a:t>
            </a:r>
          </a:p>
          <a:p>
            <a:pPr marL="914400" lvl="1" indent="-514350">
              <a:buFont typeface="+mj-lt"/>
              <a:buAutoNum type="arabicPeriod"/>
            </a:pPr>
            <a:r>
              <a:rPr lang="en-ZA" dirty="0" smtClean="0"/>
              <a:t>Each </a:t>
            </a:r>
            <a:r>
              <a:rPr lang="en-ZA" dirty="0"/>
              <a:t>tourism region </a:t>
            </a:r>
            <a:r>
              <a:rPr lang="en-ZA" dirty="0" smtClean="0"/>
              <a:t>(stakeholders) should cohesively develop </a:t>
            </a:r>
            <a:r>
              <a:rPr lang="en-ZA" dirty="0"/>
              <a:t>their </a:t>
            </a:r>
            <a:r>
              <a:rPr lang="en-ZA" dirty="0" smtClean="0"/>
              <a:t>product offerings </a:t>
            </a:r>
            <a:r>
              <a:rPr lang="en-ZA" dirty="0"/>
              <a:t>to meet </a:t>
            </a:r>
            <a:r>
              <a:rPr lang="en-ZA" dirty="0" smtClean="0"/>
              <a:t>the </a:t>
            </a:r>
            <a:r>
              <a:rPr lang="en-ZA" dirty="0"/>
              <a:t>needs </a:t>
            </a:r>
            <a:r>
              <a:rPr lang="en-ZA" dirty="0" smtClean="0"/>
              <a:t>	of the different market segments</a:t>
            </a:r>
            <a:endParaRPr lang="en-ZA" dirty="0"/>
          </a:p>
          <a:p>
            <a:pPr marL="0" lvl="1" indent="0">
              <a:buNone/>
            </a:pPr>
            <a:endParaRPr lang="en-ZA" dirty="0"/>
          </a:p>
          <a:p>
            <a:pPr lvl="1"/>
            <a:endParaRPr lang="en-ZA" dirty="0">
              <a:cs typeface="Geneva" pitchFamily="-65" charset="-128"/>
            </a:endParaRPr>
          </a:p>
        </p:txBody>
      </p:sp>
    </p:spTree>
    <p:extLst>
      <p:ext uri="{BB962C8B-B14F-4D97-AF65-F5344CB8AC3E}">
        <p14:creationId xmlns:p14="http://schemas.microsoft.com/office/powerpoint/2010/main" val="1913345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74663" y="198438"/>
            <a:ext cx="7315200" cy="566737"/>
          </a:xfrm>
        </p:spPr>
        <p:txBody>
          <a:bodyPr/>
          <a:lstStyle/>
          <a:p>
            <a:pPr eaLnBrk="1" hangingPunct="1"/>
            <a:r>
              <a:rPr lang="en-GB" sz="3800" b="1" dirty="0" smtClean="0">
                <a:solidFill>
                  <a:srgbClr val="003D81"/>
                </a:solidFill>
                <a:latin typeface="Arial Narrow" pitchFamily="34" charset="0"/>
                <a:ea typeface="Geneva"/>
                <a:cs typeface="Geneva"/>
              </a:rPr>
              <a:t>Match Model (2013)</a:t>
            </a:r>
            <a:endParaRPr lang="en-GB" sz="3800" b="1" dirty="0" smtClean="0">
              <a:solidFill>
                <a:srgbClr val="003D81"/>
              </a:solidFill>
              <a:latin typeface="Arial Narrow" pitchFamily="34" charset="0"/>
              <a:ea typeface="Geneva"/>
              <a:cs typeface="Geneva"/>
            </a:endParaRPr>
          </a:p>
        </p:txBody>
      </p:sp>
      <p:sp>
        <p:nvSpPr>
          <p:cNvPr id="15363" name="Content Placeholder 2"/>
          <p:cNvSpPr>
            <a:spLocks noGrp="1"/>
          </p:cNvSpPr>
          <p:nvPr>
            <p:ph idx="1"/>
          </p:nvPr>
        </p:nvSpPr>
        <p:spPr>
          <a:xfrm>
            <a:off x="395288" y="765175"/>
            <a:ext cx="7705725" cy="4949825"/>
          </a:xfrm>
        </p:spPr>
        <p:txBody>
          <a:bodyPr/>
          <a:lstStyle/>
          <a:p>
            <a:pPr marL="0" indent="0">
              <a:buFont typeface="Arial" pitchFamily="34" charset="0"/>
              <a:buNone/>
              <a:defRPr/>
            </a:pPr>
            <a:endParaRPr lang="en-ZA" sz="1000" dirty="0" smtClean="0">
              <a:latin typeface="Arial (Narrow)"/>
            </a:endParaRPr>
          </a:p>
          <a:p>
            <a:pPr algn="just" eaLnBrk="1" hangingPunct="1">
              <a:spcBef>
                <a:spcPct val="0"/>
              </a:spcBef>
              <a:defRPr/>
            </a:pPr>
            <a:endParaRPr lang="en-GB" sz="2400" dirty="0">
              <a:solidFill>
                <a:srgbClr val="003D81"/>
              </a:solidFill>
              <a:latin typeface="Arial Narrow" pitchFamily="34" charset="0"/>
            </a:endParaRPr>
          </a:p>
        </p:txBody>
      </p:sp>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7EDF66A1-8833-49AF-AFFE-FD5CF3FAA617}" type="slidenum">
              <a:rPr lang="en-US" smtClean="0">
                <a:solidFill>
                  <a:srgbClr val="898989"/>
                </a:solidFill>
                <a:latin typeface="Calibri" pitchFamily="34" charset="0"/>
              </a:rPr>
              <a:pPr eaLnBrk="1" hangingPunct="1"/>
              <a:t>13</a:t>
            </a:fld>
            <a:endParaRPr lang="en-US" smtClean="0">
              <a:solidFill>
                <a:srgbClr val="898989"/>
              </a:solidFill>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641891" y="-616539"/>
            <a:ext cx="5832648" cy="911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179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79D7920-9ED1-41F8-9CC8-8041FAADB0B6}" type="slidenum">
              <a:rPr lang="en-US" smtClean="0"/>
              <a:pPr>
                <a:defRPr/>
              </a:pPr>
              <a:t>14</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90488"/>
            <a:ext cx="7048500" cy="667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305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5D560D56-4E43-4516-BACA-9B27A609AEED}" type="slidenum">
              <a:rPr lang="en-US" smtClean="0">
                <a:solidFill>
                  <a:srgbClr val="898989"/>
                </a:solidFill>
                <a:latin typeface="Calibri" pitchFamily="34" charset="0"/>
              </a:rPr>
              <a:pPr eaLnBrk="1" hangingPunct="1"/>
              <a:t>15</a:t>
            </a:fld>
            <a:endParaRPr lang="en-US" smtClean="0">
              <a:solidFill>
                <a:srgbClr val="898989"/>
              </a:solidFill>
              <a:latin typeface="Calibri" pitchFamily="34" charset="0"/>
            </a:endParaRPr>
          </a:p>
        </p:txBody>
      </p:sp>
      <p:sp>
        <p:nvSpPr>
          <p:cNvPr id="3" name="Content Placeholder 2"/>
          <p:cNvSpPr>
            <a:spLocks noGrp="1"/>
          </p:cNvSpPr>
          <p:nvPr>
            <p:ph idx="1"/>
          </p:nvPr>
        </p:nvSpPr>
        <p:spPr>
          <a:xfrm>
            <a:off x="827583" y="116632"/>
            <a:ext cx="7344817" cy="5658188"/>
          </a:xfrm>
        </p:spPr>
        <p:txBody>
          <a:bodyPr/>
          <a:lstStyle/>
          <a:p>
            <a:pPr lvl="4"/>
            <a:endParaRPr lang="en-ZA" sz="1600" dirty="0" smtClean="0">
              <a:cs typeface="Geneva" pitchFamily="-65" charset="-128"/>
            </a:endParaRPr>
          </a:p>
          <a:p>
            <a:pPr marL="400050" lvl="1" indent="0">
              <a:buNone/>
            </a:pPr>
            <a:endParaRPr lang="en-ZA" dirty="0" smtClean="0"/>
          </a:p>
          <a:p>
            <a:pPr marL="0" lvl="1" indent="0">
              <a:buNone/>
            </a:pPr>
            <a:endParaRPr lang="en-ZA" dirty="0"/>
          </a:p>
          <a:p>
            <a:pPr marL="457200" lvl="1" indent="0">
              <a:buNone/>
            </a:pPr>
            <a:r>
              <a:rPr lang="en-ZA" i="1" dirty="0" smtClean="0">
                <a:cs typeface="Geneva" pitchFamily="-65" charset="-128"/>
              </a:rPr>
              <a:t>“…leisure travel is no longer….the exclusive prerogative of the upper </a:t>
            </a:r>
            <a:r>
              <a:rPr lang="en-ZA" i="1" dirty="0" smtClean="0">
                <a:cs typeface="Geneva" pitchFamily="-65" charset="-128"/>
              </a:rPr>
              <a:t>classes..…it </a:t>
            </a:r>
            <a:r>
              <a:rPr lang="en-ZA" i="1" dirty="0" smtClean="0">
                <a:cs typeface="Geneva" pitchFamily="-65" charset="-128"/>
              </a:rPr>
              <a:t>extends beyond the growing middle class to include the participation in leisure travel of the lower middle classes.”</a:t>
            </a:r>
          </a:p>
          <a:p>
            <a:pPr marL="457200" lvl="1" indent="0">
              <a:buNone/>
            </a:pPr>
            <a:endParaRPr lang="en-ZA" i="1" dirty="0">
              <a:cs typeface="Geneva" pitchFamily="-65" charset="-128"/>
            </a:endParaRPr>
          </a:p>
          <a:p>
            <a:pPr marL="457200" lvl="1" indent="0" algn="r">
              <a:buNone/>
            </a:pPr>
            <a:r>
              <a:rPr lang="en-ZA" sz="2400" dirty="0" smtClean="0">
                <a:cs typeface="Geneva" pitchFamily="-65" charset="-128"/>
              </a:rPr>
              <a:t>(Rogerson &amp; Lisa, 2007:91)</a:t>
            </a:r>
            <a:endParaRPr lang="en-ZA" sz="2400" dirty="0">
              <a:cs typeface="Geneva" pitchFamily="-65" charset="-128"/>
            </a:endParaRPr>
          </a:p>
        </p:txBody>
      </p:sp>
    </p:spTree>
    <p:extLst>
      <p:ext uri="{BB962C8B-B14F-4D97-AF65-F5344CB8AC3E}">
        <p14:creationId xmlns:p14="http://schemas.microsoft.com/office/powerpoint/2010/main" val="1580766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95288" y="404813"/>
            <a:ext cx="7632700" cy="5310187"/>
          </a:xfrm>
        </p:spPr>
        <p:txBody>
          <a:bodyPr/>
          <a:lstStyle/>
          <a:p>
            <a:pPr marL="0" indent="0" algn="ctr" defTabSz="914400" eaLnBrk="1" fontAlgn="auto" hangingPunct="1">
              <a:spcAft>
                <a:spcPts val="0"/>
              </a:spcAft>
              <a:buFont typeface="Arial" pitchFamily="34" charset="0"/>
              <a:buNone/>
              <a:defRPr/>
            </a:pPr>
            <a:endParaRPr lang="en-ZA" sz="5400" dirty="0" smtClean="0">
              <a:solidFill>
                <a:prstClr val="black"/>
              </a:solidFill>
              <a:ea typeface="+mn-ea"/>
              <a:cs typeface="+mn-cs"/>
            </a:endParaRPr>
          </a:p>
          <a:p>
            <a:pPr marL="0" indent="0" algn="ctr" defTabSz="914400" eaLnBrk="1" fontAlgn="auto" hangingPunct="1">
              <a:spcAft>
                <a:spcPts val="0"/>
              </a:spcAft>
              <a:buFont typeface="Arial" pitchFamily="34" charset="0"/>
              <a:buNone/>
              <a:defRPr/>
            </a:pPr>
            <a:endParaRPr lang="en-ZA" sz="5400" b="1" dirty="0" smtClean="0">
              <a:solidFill>
                <a:prstClr val="black"/>
              </a:solidFill>
              <a:ea typeface="+mn-ea"/>
              <a:cs typeface="+mn-cs"/>
            </a:endParaRPr>
          </a:p>
          <a:p>
            <a:pPr marL="0" indent="0" algn="ctr" defTabSz="914400" eaLnBrk="1" fontAlgn="auto" hangingPunct="1">
              <a:spcAft>
                <a:spcPts val="0"/>
              </a:spcAft>
              <a:buFont typeface="Arial" pitchFamily="34" charset="0"/>
              <a:buNone/>
              <a:defRPr/>
            </a:pPr>
            <a:r>
              <a:rPr lang="en-ZA" sz="5400" b="1" dirty="0" smtClean="0">
                <a:solidFill>
                  <a:prstClr val="black"/>
                </a:solidFill>
                <a:ea typeface="+mn-ea"/>
                <a:cs typeface="+mn-cs"/>
              </a:rPr>
              <a:t>Thank you</a:t>
            </a:r>
            <a:endParaRPr lang="en-ZA" sz="5400" b="1" dirty="0">
              <a:solidFill>
                <a:prstClr val="black"/>
              </a:solidFill>
              <a:ea typeface="+mn-ea"/>
              <a:cs typeface="+mn-cs"/>
            </a:endParaRPr>
          </a:p>
          <a:p>
            <a:pPr marL="0" indent="0" algn="ctr" defTabSz="914400" eaLnBrk="1" fontAlgn="auto" hangingPunct="1">
              <a:spcAft>
                <a:spcPts val="0"/>
              </a:spcAft>
              <a:buFont typeface="Arial" pitchFamily="34" charset="0"/>
              <a:buNone/>
              <a:defRPr/>
            </a:pPr>
            <a:endParaRPr lang="en-ZA" sz="5400" b="1" dirty="0" smtClean="0">
              <a:solidFill>
                <a:prstClr val="black"/>
              </a:solidFill>
              <a:ea typeface="+mn-ea"/>
              <a:cs typeface="+mn-cs"/>
            </a:endParaRPr>
          </a:p>
          <a:p>
            <a:pPr marL="0" indent="0" algn="ctr" defTabSz="914400" eaLnBrk="1" fontAlgn="auto" hangingPunct="1">
              <a:spcAft>
                <a:spcPts val="0"/>
              </a:spcAft>
              <a:buFont typeface="Arial" pitchFamily="34" charset="0"/>
              <a:buNone/>
              <a:defRPr/>
            </a:pPr>
            <a:endParaRPr lang="en-ZA" sz="2000" dirty="0">
              <a:solidFill>
                <a:prstClr val="black"/>
              </a:solidFill>
              <a:ea typeface="+mn-ea"/>
              <a:cs typeface="+mn-cs"/>
            </a:endParaRPr>
          </a:p>
        </p:txBody>
      </p:sp>
      <p:sp>
        <p:nvSpPr>
          <p:cNvPr id="430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B3B84B9F-B35F-4A9C-BA69-E8259C861A70}" type="slidenum">
              <a:rPr lang="en-US" smtClean="0">
                <a:solidFill>
                  <a:srgbClr val="898989"/>
                </a:solidFill>
                <a:latin typeface="Calibri" pitchFamily="34" charset="0"/>
              </a:rPr>
              <a:pPr eaLnBrk="1" hangingPunct="1"/>
              <a:t>16</a:t>
            </a:fld>
            <a:endParaRPr lang="en-US" dirty="0" smtClean="0">
              <a:solidFill>
                <a:srgbClr val="898989"/>
              </a:solidFill>
              <a:latin typeface="Calibri" pitchFamily="34" charset="0"/>
            </a:endParaRPr>
          </a:p>
        </p:txBody>
      </p:sp>
    </p:spTree>
    <p:extLst>
      <p:ext uri="{BB962C8B-B14F-4D97-AF65-F5344CB8AC3E}">
        <p14:creationId xmlns:p14="http://schemas.microsoft.com/office/powerpoint/2010/main" val="1334744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5557"/>
            <a:ext cx="8229600" cy="1143000"/>
          </a:xfrm>
        </p:spPr>
        <p:txBody>
          <a:bodyPr/>
          <a:lstStyle/>
          <a:p>
            <a:r>
              <a:rPr lang="en-GB" b="1" dirty="0">
                <a:ea typeface="Geneva"/>
                <a:cs typeface="Geneva"/>
              </a:rPr>
              <a:t>Overview</a:t>
            </a:r>
            <a:endParaRPr lang="en-ZA" dirty="0"/>
          </a:p>
        </p:txBody>
      </p:sp>
      <p:sp>
        <p:nvSpPr>
          <p:cNvPr id="4" name="Content Placeholder 3"/>
          <p:cNvSpPr>
            <a:spLocks noGrp="1"/>
          </p:cNvSpPr>
          <p:nvPr>
            <p:ph idx="1"/>
          </p:nvPr>
        </p:nvSpPr>
        <p:spPr>
          <a:xfrm>
            <a:off x="457200" y="1514472"/>
            <a:ext cx="8229600" cy="4525963"/>
          </a:xfrm>
        </p:spPr>
        <p:txBody>
          <a:bodyPr/>
          <a:lstStyle/>
          <a:p>
            <a:pPr algn="just" eaLnBrk="1" hangingPunct="1">
              <a:spcBef>
                <a:spcPts val="0"/>
              </a:spcBef>
            </a:pPr>
            <a:r>
              <a:rPr lang="en-GB" dirty="0" smtClean="0">
                <a:latin typeface="Arial" pitchFamily="34" charset="0"/>
              </a:rPr>
              <a:t>What domestic tourism is</a:t>
            </a:r>
          </a:p>
          <a:p>
            <a:pPr algn="just" eaLnBrk="1" hangingPunct="1">
              <a:spcBef>
                <a:spcPts val="0"/>
              </a:spcBef>
            </a:pPr>
            <a:r>
              <a:rPr lang="en-GB" dirty="0" smtClean="0">
                <a:latin typeface="Arial" pitchFamily="34" charset="0"/>
              </a:rPr>
              <a:t>Why it is important</a:t>
            </a:r>
          </a:p>
          <a:p>
            <a:pPr algn="just" eaLnBrk="1" hangingPunct="1">
              <a:spcBef>
                <a:spcPts val="0"/>
              </a:spcBef>
            </a:pPr>
            <a:r>
              <a:rPr lang="en-GB" dirty="0" smtClean="0">
                <a:latin typeface="Arial" pitchFamily="34" charset="0"/>
              </a:rPr>
              <a:t>How we are performing</a:t>
            </a:r>
          </a:p>
          <a:p>
            <a:pPr algn="just" eaLnBrk="1" hangingPunct="1">
              <a:spcBef>
                <a:spcPts val="0"/>
              </a:spcBef>
            </a:pPr>
            <a:r>
              <a:rPr lang="en-GB" dirty="0" smtClean="0">
                <a:latin typeface="Arial" pitchFamily="34" charset="0"/>
              </a:rPr>
              <a:t>How we compare</a:t>
            </a:r>
          </a:p>
          <a:p>
            <a:pPr algn="just" eaLnBrk="1" hangingPunct="1">
              <a:spcBef>
                <a:spcPts val="0"/>
              </a:spcBef>
            </a:pPr>
            <a:r>
              <a:rPr lang="en-GB" dirty="0" smtClean="0">
                <a:latin typeface="Arial" pitchFamily="34" charset="0"/>
              </a:rPr>
              <a:t>How we travel</a:t>
            </a:r>
          </a:p>
          <a:p>
            <a:pPr algn="just" eaLnBrk="1" hangingPunct="1">
              <a:spcBef>
                <a:spcPts val="0"/>
              </a:spcBef>
            </a:pPr>
            <a:r>
              <a:rPr lang="en-GB" dirty="0" smtClean="0">
                <a:latin typeface="Arial" pitchFamily="34" charset="0"/>
              </a:rPr>
              <a:t>Our challenges</a:t>
            </a:r>
          </a:p>
          <a:p>
            <a:pPr algn="just" eaLnBrk="1" hangingPunct="1">
              <a:spcBef>
                <a:spcPts val="0"/>
              </a:spcBef>
            </a:pPr>
            <a:r>
              <a:rPr lang="en-GB" dirty="0" smtClean="0">
                <a:latin typeface="Arial" pitchFamily="34" charset="0"/>
              </a:rPr>
              <a:t>Our opportunities</a:t>
            </a:r>
          </a:p>
          <a:p>
            <a:pPr marL="0" indent="0" algn="just" eaLnBrk="1" hangingPunct="1">
              <a:spcBef>
                <a:spcPts val="0"/>
              </a:spcBef>
              <a:buNone/>
            </a:pPr>
            <a:endParaRPr lang="en-GB" dirty="0" smtClean="0">
              <a:latin typeface="Arial" pitchFamily="34" charset="0"/>
            </a:endParaRPr>
          </a:p>
          <a:p>
            <a:pPr algn="just" eaLnBrk="1" hangingPunct="1">
              <a:spcBef>
                <a:spcPts val="0"/>
              </a:spcBef>
            </a:pPr>
            <a:endParaRPr lang="en-GB" dirty="0">
              <a:latin typeface="Arial" pitchFamily="34" charset="0"/>
            </a:endParaRPr>
          </a:p>
        </p:txBody>
      </p:sp>
      <p:sp>
        <p:nvSpPr>
          <p:cNvPr id="61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5D560D56-4E43-4516-BACA-9B27A609AEED}" type="slidenum">
              <a:rPr lang="en-US" smtClean="0">
                <a:solidFill>
                  <a:srgbClr val="898989"/>
                </a:solidFill>
                <a:latin typeface="Calibri" pitchFamily="34" charset="0"/>
              </a:rPr>
              <a:pPr eaLnBrk="1" hangingPunct="1"/>
              <a:t>2</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3205788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369" y="-227198"/>
            <a:ext cx="8229600" cy="1143000"/>
          </a:xfrm>
        </p:spPr>
        <p:txBody>
          <a:bodyPr/>
          <a:lstStyle/>
          <a:p>
            <a:pPr eaLnBrk="1" hangingPunct="1">
              <a:spcBef>
                <a:spcPts val="0"/>
              </a:spcBef>
            </a:pPr>
            <a:r>
              <a:rPr lang="en-ZA" sz="4000" b="1" dirty="0">
                <a:solidFill>
                  <a:srgbClr val="003D81"/>
                </a:solidFill>
              </a:rPr>
              <a:t>What is domestic </a:t>
            </a:r>
            <a:r>
              <a:rPr lang="en-ZA" sz="4000" b="1" dirty="0" smtClean="0">
                <a:solidFill>
                  <a:srgbClr val="003D81"/>
                </a:solidFill>
              </a:rPr>
              <a:t>tourism</a:t>
            </a:r>
            <a:r>
              <a:rPr lang="en-ZA" sz="4000" b="1" dirty="0">
                <a:solidFill>
                  <a:srgbClr val="003D81"/>
                </a:solidFill>
              </a:rPr>
              <a:t>?</a:t>
            </a:r>
            <a:endParaRPr lang="en-ZA" sz="4000" b="1" dirty="0"/>
          </a:p>
        </p:txBody>
      </p:sp>
      <p:sp>
        <p:nvSpPr>
          <p:cNvPr id="4" name="Content Placeholder 3"/>
          <p:cNvSpPr>
            <a:spLocks noGrp="1"/>
          </p:cNvSpPr>
          <p:nvPr>
            <p:ph idx="1"/>
          </p:nvPr>
        </p:nvSpPr>
        <p:spPr>
          <a:xfrm>
            <a:off x="210831" y="836712"/>
            <a:ext cx="7961569" cy="4525963"/>
          </a:xfrm>
        </p:spPr>
        <p:txBody>
          <a:bodyPr/>
          <a:lstStyle/>
          <a:p>
            <a:pPr algn="just" eaLnBrk="1" hangingPunct="1">
              <a:spcBef>
                <a:spcPts val="0"/>
              </a:spcBef>
            </a:pPr>
            <a:r>
              <a:rPr lang="en-ZA" u="sng" dirty="0" smtClean="0">
                <a:solidFill>
                  <a:srgbClr val="003D81"/>
                </a:solidFill>
              </a:rPr>
              <a:t>Domestic Tourism</a:t>
            </a:r>
            <a:r>
              <a:rPr lang="en-ZA" dirty="0" smtClean="0">
                <a:solidFill>
                  <a:srgbClr val="003D81"/>
                </a:solidFill>
              </a:rPr>
              <a:t> </a:t>
            </a:r>
          </a:p>
          <a:p>
            <a:pPr marL="0" indent="0" algn="just" eaLnBrk="1" hangingPunct="1">
              <a:spcBef>
                <a:spcPts val="0"/>
              </a:spcBef>
              <a:buNone/>
            </a:pPr>
            <a:r>
              <a:rPr lang="en-ZA" sz="2400" dirty="0">
                <a:solidFill>
                  <a:srgbClr val="003D81"/>
                </a:solidFill>
                <a:cs typeface="Geneva"/>
              </a:rPr>
              <a:t>	</a:t>
            </a:r>
            <a:r>
              <a:rPr lang="en-ZA" sz="2400" dirty="0" smtClean="0">
                <a:cs typeface="Geneva"/>
              </a:rPr>
              <a:t>The </a:t>
            </a:r>
            <a:r>
              <a:rPr lang="en-ZA" sz="2400" dirty="0">
                <a:cs typeface="Geneva"/>
              </a:rPr>
              <a:t>tourism of resident visitors within the economic </a:t>
            </a:r>
            <a:r>
              <a:rPr lang="en-ZA" sz="2400" dirty="0" smtClean="0">
                <a:cs typeface="Geneva"/>
              </a:rPr>
              <a:t>	territory </a:t>
            </a:r>
            <a:r>
              <a:rPr lang="en-ZA" sz="2400" dirty="0">
                <a:cs typeface="Geneva"/>
              </a:rPr>
              <a:t>	of the country of reference (</a:t>
            </a:r>
            <a:r>
              <a:rPr lang="en-ZA" sz="2400" dirty="0" err="1">
                <a:cs typeface="Geneva"/>
              </a:rPr>
              <a:t>StatsSA</a:t>
            </a:r>
            <a:r>
              <a:rPr lang="en-ZA" sz="2400" dirty="0">
                <a:cs typeface="Geneva"/>
              </a:rPr>
              <a:t>).</a:t>
            </a:r>
          </a:p>
          <a:p>
            <a:pPr marL="0" indent="0" algn="just" eaLnBrk="1" hangingPunct="1">
              <a:spcBef>
                <a:spcPts val="0"/>
              </a:spcBef>
              <a:buNone/>
            </a:pPr>
            <a:endParaRPr lang="en-ZA" sz="2400" dirty="0">
              <a:cs typeface="Geneva"/>
            </a:endParaRPr>
          </a:p>
          <a:p>
            <a:pPr algn="just" eaLnBrk="1" hangingPunct="1">
              <a:spcBef>
                <a:spcPts val="0"/>
              </a:spcBef>
            </a:pPr>
            <a:r>
              <a:rPr lang="en-ZA" u="sng" dirty="0">
                <a:solidFill>
                  <a:srgbClr val="003D81"/>
                </a:solidFill>
              </a:rPr>
              <a:t>Domestic Tourist</a:t>
            </a:r>
          </a:p>
          <a:p>
            <a:pPr marL="400050" lvl="1" indent="0" algn="just" eaLnBrk="1" hangingPunct="1">
              <a:spcBef>
                <a:spcPts val="0"/>
              </a:spcBef>
              <a:buNone/>
            </a:pPr>
            <a:r>
              <a:rPr lang="en-ZA" sz="2400" dirty="0" smtClean="0"/>
              <a:t>Residents of one country travelling only within that country, </a:t>
            </a:r>
          </a:p>
          <a:p>
            <a:pPr lvl="2" indent="-342900" algn="just" eaLnBrk="1" hangingPunct="1">
              <a:spcBef>
                <a:spcPts val="0"/>
              </a:spcBef>
              <a:buFont typeface="Wingdings" panose="05000000000000000000" pitchFamily="2" charset="2"/>
              <a:buChar char="Ø"/>
            </a:pPr>
            <a:r>
              <a:rPr lang="en-ZA" sz="2000" dirty="0" smtClean="0"/>
              <a:t>Outside usual environment </a:t>
            </a:r>
          </a:p>
          <a:p>
            <a:pPr lvl="2" indent="-342900" algn="just" eaLnBrk="1" hangingPunct="1">
              <a:spcBef>
                <a:spcPts val="0"/>
              </a:spcBef>
              <a:buFont typeface="Wingdings" panose="05000000000000000000" pitchFamily="2" charset="2"/>
              <a:buChar char="Ø"/>
            </a:pPr>
            <a:r>
              <a:rPr lang="en-ZA" sz="2000" dirty="0" smtClean="0"/>
              <a:t>Not remunerated within the place visited</a:t>
            </a:r>
          </a:p>
          <a:p>
            <a:pPr lvl="2" indent="-342900" algn="just" eaLnBrk="1" hangingPunct="1">
              <a:spcBef>
                <a:spcPts val="0"/>
              </a:spcBef>
              <a:buFont typeface="Wingdings" panose="05000000000000000000" pitchFamily="2" charset="2"/>
              <a:buChar char="Ø"/>
            </a:pPr>
            <a:endParaRPr lang="en-ZA" sz="2000" dirty="0" smtClean="0"/>
          </a:p>
          <a:p>
            <a:pPr algn="just" eaLnBrk="1" hangingPunct="1">
              <a:spcBef>
                <a:spcPts val="0"/>
              </a:spcBef>
            </a:pPr>
            <a:r>
              <a:rPr lang="en-ZA" dirty="0" smtClean="0">
                <a:cs typeface="Geneva"/>
              </a:rPr>
              <a:t>	</a:t>
            </a:r>
            <a:r>
              <a:rPr lang="en-ZA" u="sng" dirty="0">
                <a:solidFill>
                  <a:srgbClr val="003D81"/>
                </a:solidFill>
              </a:rPr>
              <a:t>Domestic Travel &amp; Tourism Spending – </a:t>
            </a:r>
          </a:p>
          <a:p>
            <a:pPr marL="0" indent="0" algn="just" eaLnBrk="1" hangingPunct="1">
              <a:spcBef>
                <a:spcPts val="0"/>
              </a:spcBef>
              <a:buNone/>
            </a:pPr>
            <a:r>
              <a:rPr lang="en-ZA" sz="2400" dirty="0" smtClean="0"/>
              <a:t>	</a:t>
            </a:r>
            <a:r>
              <a:rPr lang="en-ZA" sz="2400" dirty="0" smtClean="0">
                <a:cs typeface="Geneva"/>
              </a:rPr>
              <a:t>Spending within a country by that country’s residents for 	both business and leisure trips</a:t>
            </a:r>
          </a:p>
          <a:p>
            <a:pPr algn="just" eaLnBrk="1" hangingPunct="1">
              <a:spcBef>
                <a:spcPts val="0"/>
              </a:spcBef>
            </a:pPr>
            <a:endParaRPr lang="en-ZA" dirty="0" smtClean="0"/>
          </a:p>
          <a:p>
            <a:pPr algn="just" eaLnBrk="1" hangingPunct="1">
              <a:spcBef>
                <a:spcPts val="0"/>
              </a:spcBef>
            </a:pPr>
            <a:endParaRPr lang="en-GB" dirty="0">
              <a:latin typeface="Arial" pitchFamily="34" charset="0"/>
            </a:endParaRPr>
          </a:p>
        </p:txBody>
      </p:sp>
      <p:sp>
        <p:nvSpPr>
          <p:cNvPr id="61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5D560D56-4E43-4516-BACA-9B27A609AEED}" type="slidenum">
              <a:rPr lang="en-US" smtClean="0">
                <a:solidFill>
                  <a:srgbClr val="898989"/>
                </a:solidFill>
                <a:latin typeface="Calibri" pitchFamily="34" charset="0"/>
              </a:rPr>
              <a:pPr eaLnBrk="1" hangingPunct="1"/>
              <a:t>3</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1219698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59785"/>
            <a:ext cx="8229600" cy="1143000"/>
          </a:xfrm>
        </p:spPr>
        <p:txBody>
          <a:bodyPr/>
          <a:lstStyle/>
          <a:p>
            <a:pPr eaLnBrk="1" hangingPunct="1">
              <a:spcBef>
                <a:spcPts val="0"/>
              </a:spcBef>
            </a:pPr>
            <a:r>
              <a:rPr lang="en-ZA" sz="4000" b="1" dirty="0" smtClean="0">
                <a:solidFill>
                  <a:srgbClr val="003D81"/>
                </a:solidFill>
              </a:rPr>
              <a:t>Why is domestic tourism important?</a:t>
            </a:r>
            <a:endParaRPr lang="en-ZA" sz="4000" b="1" dirty="0"/>
          </a:p>
        </p:txBody>
      </p:sp>
      <p:sp>
        <p:nvSpPr>
          <p:cNvPr id="4" name="Content Placeholder 3"/>
          <p:cNvSpPr>
            <a:spLocks noGrp="1"/>
          </p:cNvSpPr>
          <p:nvPr>
            <p:ph idx="1"/>
          </p:nvPr>
        </p:nvSpPr>
        <p:spPr>
          <a:xfrm>
            <a:off x="-20577" y="976731"/>
            <a:ext cx="8162057" cy="4525963"/>
          </a:xfrm>
        </p:spPr>
        <p:txBody>
          <a:bodyPr/>
          <a:lstStyle/>
          <a:p>
            <a:pPr algn="just" eaLnBrk="1" hangingPunct="1">
              <a:spcBef>
                <a:spcPts val="0"/>
              </a:spcBef>
            </a:pPr>
            <a:r>
              <a:rPr lang="en-ZA" sz="2200" dirty="0" smtClean="0">
                <a:cs typeface="Geneva"/>
              </a:rPr>
              <a:t>Cushions effect of global market volatility, bringing stability &amp; predictability in the industry</a:t>
            </a:r>
          </a:p>
          <a:p>
            <a:pPr algn="just" eaLnBrk="1" hangingPunct="1">
              <a:spcBef>
                <a:spcPts val="0"/>
              </a:spcBef>
            </a:pPr>
            <a:r>
              <a:rPr lang="en-ZA" sz="2200" dirty="0" smtClean="0">
                <a:cs typeface="Geneva"/>
              </a:rPr>
              <a:t>Lessens troughs in seasonality </a:t>
            </a:r>
          </a:p>
          <a:p>
            <a:pPr algn="just" eaLnBrk="1" hangingPunct="1">
              <a:spcBef>
                <a:spcPts val="0"/>
              </a:spcBef>
            </a:pPr>
            <a:r>
              <a:rPr lang="en-ZA" sz="2200" dirty="0" smtClean="0">
                <a:cs typeface="Geneva"/>
              </a:rPr>
              <a:t>Keeps spending money within home country</a:t>
            </a:r>
          </a:p>
          <a:p>
            <a:pPr algn="just" eaLnBrk="1" hangingPunct="1">
              <a:spcBef>
                <a:spcPts val="0"/>
              </a:spcBef>
            </a:pPr>
            <a:r>
              <a:rPr lang="en-ZA" sz="2200" dirty="0" smtClean="0">
                <a:cs typeface="Geneva"/>
              </a:rPr>
              <a:t>Geographic spread of tourists beyond main city areas</a:t>
            </a:r>
          </a:p>
          <a:p>
            <a:pPr algn="just" eaLnBrk="1" hangingPunct="1">
              <a:spcBef>
                <a:spcPts val="0"/>
              </a:spcBef>
            </a:pPr>
            <a:r>
              <a:rPr lang="en-ZA" sz="2200" dirty="0">
                <a:cs typeface="Geneva"/>
              </a:rPr>
              <a:t>Year-round economic growth</a:t>
            </a:r>
          </a:p>
          <a:p>
            <a:pPr algn="just" eaLnBrk="1" hangingPunct="1">
              <a:spcBef>
                <a:spcPts val="0"/>
              </a:spcBef>
            </a:pPr>
            <a:r>
              <a:rPr lang="en-ZA" sz="2200" dirty="0" smtClean="0">
                <a:cs typeface="Geneva"/>
              </a:rPr>
              <a:t>Increased employment (direct and </a:t>
            </a:r>
            <a:r>
              <a:rPr lang="en-ZA" sz="2200" dirty="0">
                <a:cs typeface="Geneva"/>
              </a:rPr>
              <a:t>indirect) </a:t>
            </a:r>
            <a:r>
              <a:rPr lang="en-ZA" sz="2200" dirty="0" smtClean="0">
                <a:cs typeface="Geneva"/>
              </a:rPr>
              <a:t>- poverty alleviation</a:t>
            </a:r>
          </a:p>
          <a:p>
            <a:pPr algn="just" eaLnBrk="1" hangingPunct="1">
              <a:spcBef>
                <a:spcPts val="0"/>
              </a:spcBef>
            </a:pPr>
            <a:r>
              <a:rPr lang="en-ZA" sz="2200" dirty="0" smtClean="0">
                <a:cs typeface="Geneva"/>
              </a:rPr>
              <a:t>Tourism </a:t>
            </a:r>
            <a:r>
              <a:rPr lang="en-ZA" sz="2200" dirty="0">
                <a:cs typeface="Geneva"/>
              </a:rPr>
              <a:t>culture creates responsibility for tourism protection within local </a:t>
            </a:r>
            <a:r>
              <a:rPr lang="en-ZA" sz="2200" dirty="0" smtClean="0">
                <a:cs typeface="Geneva"/>
              </a:rPr>
              <a:t>communities</a:t>
            </a:r>
          </a:p>
          <a:p>
            <a:pPr algn="just" eaLnBrk="1" hangingPunct="1">
              <a:spcBef>
                <a:spcPts val="0"/>
              </a:spcBef>
            </a:pPr>
            <a:r>
              <a:rPr lang="en-ZA" sz="2200" dirty="0" smtClean="0">
                <a:cs typeface="Geneva"/>
              </a:rPr>
              <a:t>Generation of pride and ambassadorship for country</a:t>
            </a:r>
          </a:p>
          <a:p>
            <a:r>
              <a:rPr lang="en-ZA" sz="2200" dirty="0" smtClean="0"/>
              <a:t>Not </a:t>
            </a:r>
            <a:r>
              <a:rPr lang="en-ZA" sz="2200" dirty="0"/>
              <a:t>as vulnerable </a:t>
            </a:r>
            <a:r>
              <a:rPr lang="en-ZA" sz="2200" dirty="0" smtClean="0"/>
              <a:t>to problems arising from international </a:t>
            </a:r>
            <a:r>
              <a:rPr lang="en-ZA" sz="2200" dirty="0"/>
              <a:t>airline schedules, changing international tastes, perceived security </a:t>
            </a:r>
            <a:r>
              <a:rPr lang="en-ZA" sz="2200" dirty="0" smtClean="0"/>
              <a:t>threats</a:t>
            </a:r>
          </a:p>
          <a:p>
            <a:r>
              <a:rPr lang="en-ZA" sz="2200" dirty="0" smtClean="0">
                <a:cs typeface="Geneva"/>
              </a:rPr>
              <a:t>Greater loyalty towards destination</a:t>
            </a:r>
          </a:p>
          <a:p>
            <a:pPr marL="0" indent="0" algn="r" eaLnBrk="1" hangingPunct="1">
              <a:spcBef>
                <a:spcPts val="0"/>
              </a:spcBef>
              <a:buNone/>
            </a:pPr>
            <a:endParaRPr lang="en-ZA" sz="1800" dirty="0" smtClean="0">
              <a:cs typeface="Geneva"/>
            </a:endParaRPr>
          </a:p>
          <a:p>
            <a:pPr marL="0" indent="0" algn="r" eaLnBrk="1" hangingPunct="1">
              <a:spcBef>
                <a:spcPts val="0"/>
              </a:spcBef>
              <a:buNone/>
            </a:pPr>
            <a:r>
              <a:rPr lang="en-ZA" sz="1600" dirty="0" smtClean="0">
                <a:cs typeface="Geneva"/>
              </a:rPr>
              <a:t>    (Butler, 2012; </a:t>
            </a:r>
            <a:r>
              <a:rPr lang="en-ZA" sz="1600" dirty="0" err="1" smtClean="0">
                <a:cs typeface="Geneva"/>
              </a:rPr>
              <a:t>Okello</a:t>
            </a:r>
            <a:r>
              <a:rPr lang="en-ZA" sz="1600" dirty="0" smtClean="0">
                <a:cs typeface="Geneva"/>
              </a:rPr>
              <a:t> et al., 2012; </a:t>
            </a:r>
            <a:r>
              <a:rPr lang="en-ZA" sz="1600" dirty="0" err="1" smtClean="0">
                <a:cs typeface="Geneva"/>
              </a:rPr>
              <a:t>Mendiratha</a:t>
            </a:r>
            <a:r>
              <a:rPr lang="en-ZA" sz="1600" dirty="0" smtClean="0">
                <a:cs typeface="Geneva"/>
              </a:rPr>
              <a:t>, 2011; </a:t>
            </a:r>
            <a:r>
              <a:rPr lang="en-ZA" sz="1600" dirty="0" err="1" smtClean="0">
                <a:cs typeface="Geneva"/>
              </a:rPr>
              <a:t>Cornellisen</a:t>
            </a:r>
            <a:r>
              <a:rPr lang="en-ZA" sz="1600" dirty="0" smtClean="0">
                <a:cs typeface="Geneva"/>
              </a:rPr>
              <a:t>, </a:t>
            </a:r>
            <a:r>
              <a:rPr lang="en-ZA" sz="1600" dirty="0" smtClean="0">
                <a:cs typeface="Geneva"/>
              </a:rPr>
              <a:t>2005; Rogerson &amp; Lisa; 2005)</a:t>
            </a:r>
            <a:endParaRPr lang="en-ZA" sz="1600" dirty="0">
              <a:cs typeface="Geneva"/>
            </a:endParaRPr>
          </a:p>
          <a:p>
            <a:pPr algn="just" eaLnBrk="1" hangingPunct="1">
              <a:spcBef>
                <a:spcPts val="0"/>
              </a:spcBef>
            </a:pPr>
            <a:endParaRPr lang="en-ZA" sz="1600" dirty="0">
              <a:cs typeface="Geneva"/>
            </a:endParaRPr>
          </a:p>
          <a:p>
            <a:pPr algn="just" eaLnBrk="1" hangingPunct="1">
              <a:spcBef>
                <a:spcPts val="0"/>
              </a:spcBef>
            </a:pPr>
            <a:endParaRPr lang="en-ZA" dirty="0"/>
          </a:p>
          <a:p>
            <a:pPr algn="just" eaLnBrk="1" hangingPunct="1">
              <a:spcBef>
                <a:spcPts val="0"/>
              </a:spcBef>
            </a:pPr>
            <a:endParaRPr lang="en-GB" dirty="0">
              <a:latin typeface="Arial" pitchFamily="34" charset="0"/>
            </a:endParaRPr>
          </a:p>
        </p:txBody>
      </p:sp>
      <p:sp>
        <p:nvSpPr>
          <p:cNvPr id="61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5D560D56-4E43-4516-BACA-9B27A609AEED}" type="slidenum">
              <a:rPr lang="en-US" smtClean="0">
                <a:solidFill>
                  <a:srgbClr val="898989"/>
                </a:solidFill>
                <a:latin typeface="Calibri" pitchFamily="34" charset="0"/>
              </a:rPr>
              <a:pPr eaLnBrk="1" hangingPunct="1"/>
              <a:t>4</a:t>
            </a:fld>
            <a:endParaRPr lang="en-US" dirty="0" smtClean="0">
              <a:solidFill>
                <a:srgbClr val="898989"/>
              </a:solidFill>
              <a:latin typeface="Calibri" pitchFamily="34" charset="0"/>
            </a:endParaRPr>
          </a:p>
        </p:txBody>
      </p:sp>
    </p:spTree>
    <p:extLst>
      <p:ext uri="{BB962C8B-B14F-4D97-AF65-F5344CB8AC3E}">
        <p14:creationId xmlns:p14="http://schemas.microsoft.com/office/powerpoint/2010/main" val="3020054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2467"/>
            <a:ext cx="8229600" cy="1143000"/>
          </a:xfrm>
        </p:spPr>
        <p:txBody>
          <a:bodyPr/>
          <a:lstStyle/>
          <a:p>
            <a:r>
              <a:rPr lang="en-ZA" b="1" dirty="0">
                <a:solidFill>
                  <a:srgbClr val="003D81"/>
                </a:solidFill>
              </a:rPr>
              <a:t>How are we doing?</a:t>
            </a:r>
            <a:endParaRPr lang="en-ZA" dirty="0"/>
          </a:p>
        </p:txBody>
      </p:sp>
      <p:sp>
        <p:nvSpPr>
          <p:cNvPr id="2" name="Slide Number Placeholder 1"/>
          <p:cNvSpPr>
            <a:spLocks noGrp="1"/>
          </p:cNvSpPr>
          <p:nvPr>
            <p:ph type="sldNum" sz="quarter" idx="12"/>
          </p:nvPr>
        </p:nvSpPr>
        <p:spPr/>
        <p:txBody>
          <a:bodyPr/>
          <a:lstStyle/>
          <a:p>
            <a:pPr>
              <a:defRPr/>
            </a:pPr>
            <a:fld id="{979D7920-9ED1-41F8-9CC8-8041FAADB0B6}" type="slidenum">
              <a:rPr lang="en-US" smtClean="0"/>
              <a:pPr>
                <a:defRPr/>
              </a:pPr>
              <a:t>5</a:t>
            </a:fld>
            <a:endParaRPr lang="en-US" dirty="0"/>
          </a:p>
        </p:txBody>
      </p:sp>
      <p:sp>
        <p:nvSpPr>
          <p:cNvPr id="6" name="Rectangle 5"/>
          <p:cNvSpPr/>
          <p:nvPr/>
        </p:nvSpPr>
        <p:spPr>
          <a:xfrm>
            <a:off x="2267744" y="6408863"/>
            <a:ext cx="1857688" cy="355803"/>
          </a:xfrm>
          <a:prstGeom prst="rect">
            <a:avLst/>
          </a:prstGeom>
        </p:spPr>
        <p:txBody>
          <a:bodyPr wrap="none">
            <a:spAutoFit/>
          </a:bodyPr>
          <a:lstStyle/>
          <a:p>
            <a:pPr>
              <a:lnSpc>
                <a:spcPct val="107000"/>
              </a:lnSpc>
              <a:spcAft>
                <a:spcPts val="800"/>
              </a:spcAft>
            </a:pPr>
            <a:r>
              <a:rPr lang="en-ZA" sz="1600" b="1" dirty="0">
                <a:latin typeface="Calibri" panose="020F0502020204030204" pitchFamily="34" charset="0"/>
                <a:ea typeface="Calibri" panose="020F0502020204030204" pitchFamily="34" charset="0"/>
                <a:cs typeface="Times New Roman" panose="02020603050405020304" pitchFamily="18" charset="0"/>
              </a:rPr>
              <a:t>Source</a:t>
            </a:r>
            <a:r>
              <a:rPr lang="en-ZA" sz="1600" dirty="0">
                <a:latin typeface="Calibri" panose="020F0502020204030204" pitchFamily="34" charset="0"/>
                <a:ea typeface="Calibri" panose="020F0502020204030204" pitchFamily="34" charset="0"/>
                <a:cs typeface="Times New Roman" panose="02020603050405020304" pitchFamily="18" charset="0"/>
              </a:rPr>
              <a:t>: </a:t>
            </a:r>
            <a:r>
              <a:rPr lang="en-ZA" sz="1600" dirty="0" err="1" smtClean="0">
                <a:latin typeface="Calibri" panose="020F0502020204030204" pitchFamily="34" charset="0"/>
                <a:ea typeface="Calibri" panose="020F0502020204030204" pitchFamily="34" charset="0"/>
                <a:cs typeface="Times New Roman" panose="02020603050405020304" pitchFamily="18" charset="0"/>
              </a:rPr>
              <a:t>WTTC</a:t>
            </a:r>
            <a:r>
              <a:rPr lang="en-ZA" sz="1600" dirty="0" smtClean="0">
                <a:latin typeface="Calibri" panose="020F0502020204030204" pitchFamily="34" charset="0"/>
                <a:ea typeface="Calibri" panose="020F0502020204030204" pitchFamily="34" charset="0"/>
                <a:cs typeface="Times New Roman" panose="02020603050405020304" pitchFamily="18" charset="0"/>
              </a:rPr>
              <a:t>, 2015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1321805133"/>
              </p:ext>
            </p:extLst>
          </p:nvPr>
        </p:nvGraphicFramePr>
        <p:xfrm>
          <a:off x="179512" y="764704"/>
          <a:ext cx="8640960" cy="5591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1803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34944" y="-387424"/>
            <a:ext cx="8229600" cy="1143000"/>
          </a:xfrm>
        </p:spPr>
        <p:txBody>
          <a:bodyPr/>
          <a:lstStyle/>
          <a:p>
            <a:r>
              <a:rPr lang="en-ZA" b="1" dirty="0">
                <a:solidFill>
                  <a:srgbClr val="003D81"/>
                </a:solidFill>
              </a:rPr>
              <a:t>How do we compare?</a:t>
            </a:r>
          </a:p>
        </p:txBody>
      </p:sp>
      <p:sp>
        <p:nvSpPr>
          <p:cNvPr id="2" name="Slide Number Placeholder 1"/>
          <p:cNvSpPr>
            <a:spLocks noGrp="1"/>
          </p:cNvSpPr>
          <p:nvPr>
            <p:ph type="sldNum" sz="quarter" idx="12"/>
          </p:nvPr>
        </p:nvSpPr>
        <p:spPr>
          <a:xfrm>
            <a:off x="6544372" y="6492875"/>
            <a:ext cx="2133600" cy="365125"/>
          </a:xfrm>
        </p:spPr>
        <p:txBody>
          <a:bodyPr/>
          <a:lstStyle/>
          <a:p>
            <a:pPr>
              <a:defRPr/>
            </a:pPr>
            <a:fld id="{979D7920-9ED1-41F8-9CC8-8041FAADB0B6}" type="slidenum">
              <a:rPr lang="en-US" smtClean="0"/>
              <a:pPr>
                <a:defRPr/>
              </a:pPr>
              <a:t>6</a:t>
            </a:fld>
            <a:endParaRPr lang="en-US" dirty="0"/>
          </a:p>
        </p:txBody>
      </p:sp>
      <p:sp>
        <p:nvSpPr>
          <p:cNvPr id="7" name="Rectangle 6"/>
          <p:cNvSpPr/>
          <p:nvPr/>
        </p:nvSpPr>
        <p:spPr>
          <a:xfrm>
            <a:off x="2267744" y="6408863"/>
            <a:ext cx="1857688" cy="355803"/>
          </a:xfrm>
          <a:prstGeom prst="rect">
            <a:avLst/>
          </a:prstGeom>
        </p:spPr>
        <p:txBody>
          <a:bodyPr wrap="none">
            <a:spAutoFit/>
          </a:bodyPr>
          <a:lstStyle/>
          <a:p>
            <a:pPr>
              <a:lnSpc>
                <a:spcPct val="107000"/>
              </a:lnSpc>
              <a:spcAft>
                <a:spcPts val="800"/>
              </a:spcAft>
            </a:pPr>
            <a:r>
              <a:rPr lang="en-ZA" sz="1600" b="1" dirty="0">
                <a:latin typeface="Calibri" panose="020F0502020204030204" pitchFamily="34" charset="0"/>
                <a:ea typeface="Calibri" panose="020F0502020204030204" pitchFamily="34" charset="0"/>
                <a:cs typeface="Times New Roman" panose="02020603050405020304" pitchFamily="18" charset="0"/>
              </a:rPr>
              <a:t>Source</a:t>
            </a:r>
            <a:r>
              <a:rPr lang="en-ZA" sz="1600" dirty="0">
                <a:latin typeface="Calibri" panose="020F0502020204030204" pitchFamily="34" charset="0"/>
                <a:ea typeface="Calibri" panose="020F0502020204030204" pitchFamily="34" charset="0"/>
                <a:cs typeface="Times New Roman" panose="02020603050405020304" pitchFamily="18" charset="0"/>
              </a:rPr>
              <a:t>: </a:t>
            </a:r>
            <a:r>
              <a:rPr lang="en-ZA" sz="1600" dirty="0" err="1" smtClean="0">
                <a:latin typeface="Calibri" panose="020F0502020204030204" pitchFamily="34" charset="0"/>
                <a:ea typeface="Calibri" panose="020F0502020204030204" pitchFamily="34" charset="0"/>
                <a:cs typeface="Times New Roman" panose="02020603050405020304" pitchFamily="18" charset="0"/>
              </a:rPr>
              <a:t>WTTC</a:t>
            </a:r>
            <a:r>
              <a:rPr lang="en-ZA" sz="1600" dirty="0" smtClean="0">
                <a:latin typeface="Calibri" panose="020F0502020204030204" pitchFamily="34" charset="0"/>
                <a:ea typeface="Calibri" panose="020F0502020204030204" pitchFamily="34" charset="0"/>
                <a:cs typeface="Times New Roman" panose="02020603050405020304" pitchFamily="18" charset="0"/>
              </a:rPr>
              <a:t>, 2015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704680690"/>
              </p:ext>
            </p:extLst>
          </p:nvPr>
        </p:nvGraphicFramePr>
        <p:xfrm>
          <a:off x="179512" y="62068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1120068194"/>
              </p:ext>
            </p:extLst>
          </p:nvPr>
        </p:nvGraphicFramePr>
        <p:xfrm>
          <a:off x="4751512" y="60268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558058439"/>
              </p:ext>
            </p:extLst>
          </p:nvPr>
        </p:nvGraphicFramePr>
        <p:xfrm>
          <a:off x="167788" y="3663587"/>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1452826781"/>
              </p:ext>
            </p:extLst>
          </p:nvPr>
        </p:nvGraphicFramePr>
        <p:xfrm>
          <a:off x="4769539" y="3613749"/>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56177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79D7920-9ED1-41F8-9CC8-8041FAADB0B6}" type="slidenum">
              <a:rPr lang="en-US" smtClean="0"/>
              <a:pPr>
                <a:defRPr/>
              </a:pPr>
              <a:t>7</a:t>
            </a:fld>
            <a:endParaRPr lang="en-US" dirty="0"/>
          </a:p>
        </p:txBody>
      </p:sp>
      <p:sp>
        <p:nvSpPr>
          <p:cNvPr id="4" name="Rectangle 3"/>
          <p:cNvSpPr/>
          <p:nvPr/>
        </p:nvSpPr>
        <p:spPr>
          <a:xfrm>
            <a:off x="1403648" y="-99392"/>
            <a:ext cx="6696744" cy="595932"/>
          </a:xfrm>
          <a:prstGeom prst="rect">
            <a:avLst/>
          </a:prstGeom>
        </p:spPr>
        <p:txBody>
          <a:bodyPr wrap="square">
            <a:spAutoFit/>
          </a:bodyPr>
          <a:lstStyle/>
          <a:p>
            <a:pPr algn="ctr">
              <a:lnSpc>
                <a:spcPct val="107000"/>
              </a:lnSpc>
              <a:spcAft>
                <a:spcPts val="800"/>
              </a:spcAft>
            </a:pPr>
            <a:r>
              <a:rPr lang="en-ZA" sz="3200" b="1" dirty="0">
                <a:solidFill>
                  <a:srgbClr val="003D81"/>
                </a:solidFill>
                <a:latin typeface="+mj-lt"/>
                <a:ea typeface="Geneva" pitchFamily="-65" charset="-128"/>
                <a:cs typeface="Geneva" pitchFamily="-65" charset="-128"/>
              </a:rPr>
              <a:t>How do we travel?</a:t>
            </a:r>
          </a:p>
        </p:txBody>
      </p:sp>
      <p:graphicFrame>
        <p:nvGraphicFramePr>
          <p:cNvPr id="5" name="Table 4"/>
          <p:cNvGraphicFramePr>
            <a:graphicFrameLocks noGrp="1"/>
          </p:cNvGraphicFramePr>
          <p:nvPr>
            <p:extLst>
              <p:ext uri="{D42A27DB-BD31-4B8C-83A1-F6EECF244321}">
                <p14:modId xmlns:p14="http://schemas.microsoft.com/office/powerpoint/2010/main" val="2682817311"/>
              </p:ext>
            </p:extLst>
          </p:nvPr>
        </p:nvGraphicFramePr>
        <p:xfrm>
          <a:off x="17884" y="460178"/>
          <a:ext cx="9126117" cy="6699641"/>
        </p:xfrm>
        <a:graphic>
          <a:graphicData uri="http://schemas.openxmlformats.org/drawingml/2006/table">
            <a:tbl>
              <a:tblPr/>
              <a:tblGrid>
                <a:gridCol w="665684"/>
                <a:gridCol w="648072"/>
                <a:gridCol w="1080120"/>
                <a:gridCol w="1080120"/>
                <a:gridCol w="1152128"/>
                <a:gridCol w="1080120"/>
                <a:gridCol w="1080120"/>
                <a:gridCol w="1188104"/>
                <a:gridCol w="1151649"/>
              </a:tblGrid>
              <a:tr h="393064">
                <a:tc gridSpan="2">
                  <a:txBody>
                    <a:bodyPr/>
                    <a:lstStyle/>
                    <a:p>
                      <a:pPr algn="ctr" fontAlgn="b"/>
                      <a:r>
                        <a:rPr lang="en-ZA" sz="1400" b="0" i="0" u="none" strike="noStrike" dirty="0">
                          <a:solidFill>
                            <a:srgbClr val="000000"/>
                          </a:solidFill>
                          <a:effectLst/>
                          <a:latin typeface="Calibri" panose="020F0502020204030204" pitchFamily="34" charset="0"/>
                        </a:rPr>
                        <a:t>Key Metrics</a:t>
                      </a: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
                      <a:r>
                        <a:rPr lang="en-ZA" sz="1400" b="0" i="0" u="none" strike="noStrike" dirty="0">
                          <a:solidFill>
                            <a:srgbClr val="000000"/>
                          </a:solidFill>
                          <a:effectLst/>
                          <a:latin typeface="Calibri" panose="020F0502020204030204" pitchFamily="34" charset="0"/>
                        </a:rPr>
                        <a:t>2007</a:t>
                      </a: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2008</a:t>
                      </a: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2009</a:t>
                      </a: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2010</a:t>
                      </a: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2011</a:t>
                      </a: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2012</a:t>
                      </a: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2013</a:t>
                      </a: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5558">
                <a:tc rowSpan="2">
                  <a:txBody>
                    <a:bodyPr/>
                    <a:lstStyle/>
                    <a:p>
                      <a:pPr algn="ctr" fontAlgn="b"/>
                      <a:r>
                        <a:rPr lang="en-ZA" sz="1400" b="0" i="0" u="none" strike="noStrike" dirty="0">
                          <a:solidFill>
                            <a:srgbClr val="000000"/>
                          </a:solidFill>
                          <a:effectLst/>
                          <a:latin typeface="Calibri" panose="020F0502020204030204" pitchFamily="34" charset="0"/>
                        </a:rPr>
                        <a:t>Number of </a:t>
                      </a:r>
                      <a:r>
                        <a:rPr lang="en-ZA" sz="1400" b="0" i="0" u="none" strike="noStrike" dirty="0" smtClean="0">
                          <a:solidFill>
                            <a:srgbClr val="000000"/>
                          </a:solidFill>
                          <a:effectLst/>
                          <a:latin typeface="Calibri" panose="020F0502020204030204" pitchFamily="34" charset="0"/>
                        </a:rPr>
                        <a:t>Trips</a:t>
                      </a: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a:solidFill>
                          <a:srgbClr val="000000"/>
                        </a:solidFill>
                        <a:effectLst/>
                        <a:latin typeface="Calibri" panose="020F0502020204030204" pitchFamily="34" charset="0"/>
                      </a:endParaRP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rgbClr val="000000"/>
                          </a:solidFill>
                          <a:effectLst/>
                          <a:latin typeface="Calibri" panose="020F0502020204030204" pitchFamily="34" charset="0"/>
                        </a:rPr>
                        <a:t>Annual</a:t>
                      </a: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smtClean="0">
                        <a:solidFill>
                          <a:srgbClr val="000000"/>
                        </a:solidFill>
                        <a:effectLst/>
                        <a:latin typeface="Calibri" panose="020F0502020204030204" pitchFamily="34" charset="0"/>
                      </a:endParaRP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400" b="0" i="0" u="none" strike="noStrike" dirty="0" smtClean="0">
                        <a:solidFill>
                          <a:srgbClr val="000000"/>
                        </a:solidFill>
                        <a:effectLst/>
                        <a:latin typeface="Calibri" panose="020F0502020204030204" pitchFamily="34" charset="0"/>
                      </a:endParaRPr>
                    </a:p>
                    <a:p>
                      <a:pPr algn="ctr" fontAlgn="t"/>
                      <a:r>
                        <a:rPr lang="en-ZA" sz="1400" b="0" i="0" u="none" strike="noStrike" dirty="0" smtClean="0">
                          <a:solidFill>
                            <a:srgbClr val="000000"/>
                          </a:solidFill>
                          <a:effectLst/>
                          <a:latin typeface="Calibri" panose="020F0502020204030204" pitchFamily="34" charset="0"/>
                        </a:rPr>
                        <a:t>35,9 </a:t>
                      </a:r>
                      <a:r>
                        <a:rPr lang="en-ZA" sz="1400" b="0" i="0" u="none" strike="noStrike" dirty="0">
                          <a:solidFill>
                            <a:srgbClr val="000000"/>
                          </a:solidFill>
                          <a:effectLst/>
                          <a:latin typeface="Calibri" panose="020F0502020204030204" pitchFamily="34" charset="0"/>
                        </a:rPr>
                        <a:t>Million</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400" b="0" i="0" u="none" strike="noStrike" dirty="0" smtClean="0">
                        <a:solidFill>
                          <a:srgbClr val="000000"/>
                        </a:solidFill>
                        <a:effectLst/>
                        <a:latin typeface="Calibri" panose="020F0502020204030204" pitchFamily="34" charset="0"/>
                      </a:endParaRPr>
                    </a:p>
                    <a:p>
                      <a:pPr algn="ctr" fontAlgn="t"/>
                      <a:r>
                        <a:rPr lang="en-ZA" sz="1400" b="0" i="0" u="none" strike="noStrike" dirty="0" smtClean="0">
                          <a:solidFill>
                            <a:srgbClr val="000000"/>
                          </a:solidFill>
                          <a:effectLst/>
                          <a:latin typeface="Calibri" panose="020F0502020204030204" pitchFamily="34" charset="0"/>
                        </a:rPr>
                        <a:t>32,9 </a:t>
                      </a:r>
                      <a:r>
                        <a:rPr lang="en-ZA" sz="1400" b="0" i="0" u="none" strike="noStrike" dirty="0">
                          <a:solidFill>
                            <a:srgbClr val="000000"/>
                          </a:solidFill>
                          <a:effectLst/>
                          <a:latin typeface="Calibri" panose="020F0502020204030204" pitchFamily="34" charset="0"/>
                        </a:rPr>
                        <a:t>Million</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400" b="0" i="0" u="none" strike="noStrike" dirty="0" smtClean="0">
                        <a:solidFill>
                          <a:srgbClr val="000000"/>
                        </a:solidFill>
                        <a:effectLst/>
                        <a:latin typeface="Calibri" panose="020F0502020204030204" pitchFamily="34" charset="0"/>
                      </a:endParaRPr>
                    </a:p>
                    <a:p>
                      <a:pPr algn="ctr" fontAlgn="t"/>
                      <a:r>
                        <a:rPr lang="en-ZA" sz="1400" b="0" i="0" u="none" strike="noStrike" dirty="0" smtClean="0">
                          <a:solidFill>
                            <a:srgbClr val="000000"/>
                          </a:solidFill>
                          <a:effectLst/>
                          <a:latin typeface="Calibri" panose="020F0502020204030204" pitchFamily="34" charset="0"/>
                        </a:rPr>
                        <a:t>30,3 </a:t>
                      </a:r>
                      <a:r>
                        <a:rPr lang="en-ZA" sz="1400" b="0" i="0" u="none" strike="noStrike" dirty="0">
                          <a:solidFill>
                            <a:srgbClr val="000000"/>
                          </a:solidFill>
                          <a:effectLst/>
                          <a:latin typeface="Calibri" panose="020F0502020204030204" pitchFamily="34" charset="0"/>
                        </a:rPr>
                        <a:t>Million</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400" b="0" i="0" u="none" strike="noStrike" dirty="0" smtClean="0">
                        <a:solidFill>
                          <a:srgbClr val="000000"/>
                        </a:solidFill>
                        <a:effectLst/>
                        <a:latin typeface="Calibri" panose="020F0502020204030204" pitchFamily="34" charset="0"/>
                      </a:endParaRPr>
                    </a:p>
                    <a:p>
                      <a:pPr algn="ctr" fontAlgn="t"/>
                      <a:r>
                        <a:rPr lang="en-ZA" sz="1400" b="0" i="0" u="none" strike="noStrike" dirty="0" smtClean="0">
                          <a:solidFill>
                            <a:srgbClr val="000000"/>
                          </a:solidFill>
                          <a:effectLst/>
                          <a:latin typeface="Calibri" panose="020F0502020204030204" pitchFamily="34" charset="0"/>
                        </a:rPr>
                        <a:t>29,7 </a:t>
                      </a:r>
                      <a:r>
                        <a:rPr lang="en-ZA" sz="1400" b="0" i="0" u="none" strike="noStrike" dirty="0">
                          <a:solidFill>
                            <a:srgbClr val="000000"/>
                          </a:solidFill>
                          <a:effectLst/>
                          <a:latin typeface="Calibri" panose="020F0502020204030204" pitchFamily="34" charset="0"/>
                        </a:rPr>
                        <a:t>Million</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 </a:t>
                      </a:r>
                      <a:endParaRPr lang="en-ZA" sz="1400" b="0" i="0" u="none" strike="noStrike" dirty="0" smtClean="0">
                        <a:solidFill>
                          <a:srgbClr val="000000"/>
                        </a:solidFill>
                        <a:effectLst/>
                        <a:latin typeface="Calibri" panose="020F0502020204030204" pitchFamily="34" charset="0"/>
                      </a:endParaRPr>
                    </a:p>
                    <a:p>
                      <a:pPr algn="ctr" fontAlgn="b"/>
                      <a:r>
                        <a:rPr lang="en-ZA" sz="1400" b="0" i="0" u="none" strike="noStrike" dirty="0" smtClean="0">
                          <a:solidFill>
                            <a:srgbClr val="000000"/>
                          </a:solidFill>
                          <a:effectLst/>
                          <a:latin typeface="Calibri" panose="020F0502020204030204" pitchFamily="34" charset="0"/>
                        </a:rPr>
                        <a:t>26.4 Million</a:t>
                      </a: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a:solidFill>
                          <a:srgbClr val="000000"/>
                        </a:solidFill>
                        <a:effectLst/>
                        <a:latin typeface="Calibri" panose="020F0502020204030204" pitchFamily="34" charset="0"/>
                      </a:endParaRP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400" b="0" i="0" u="none" strike="noStrike" dirty="0" smtClean="0">
                        <a:solidFill>
                          <a:srgbClr val="000000"/>
                        </a:solidFill>
                        <a:effectLst/>
                        <a:latin typeface="Calibri" panose="020F0502020204030204" pitchFamily="34" charset="0"/>
                      </a:endParaRPr>
                    </a:p>
                    <a:p>
                      <a:pPr algn="ctr" fontAlgn="t"/>
                      <a:r>
                        <a:rPr lang="en-ZA" sz="1400" b="0" i="0" u="none" strike="noStrike" dirty="0" smtClean="0">
                          <a:solidFill>
                            <a:srgbClr val="000000"/>
                          </a:solidFill>
                          <a:effectLst/>
                          <a:latin typeface="Calibri" panose="020F0502020204030204" pitchFamily="34" charset="0"/>
                        </a:rPr>
                        <a:t>25,4 </a:t>
                      </a:r>
                      <a:r>
                        <a:rPr lang="en-ZA" sz="1400" b="0" i="0" u="none" strike="noStrike" dirty="0">
                          <a:solidFill>
                            <a:srgbClr val="000000"/>
                          </a:solidFill>
                          <a:effectLst/>
                          <a:latin typeface="Calibri" panose="020F0502020204030204" pitchFamily="34" charset="0"/>
                        </a:rPr>
                        <a:t>Million</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400" b="0" i="0" u="none" strike="noStrike" dirty="0" smtClean="0">
                        <a:solidFill>
                          <a:srgbClr val="000000"/>
                        </a:solidFill>
                        <a:effectLst/>
                        <a:latin typeface="Calibri" panose="020F0502020204030204" pitchFamily="34" charset="0"/>
                      </a:endParaRPr>
                    </a:p>
                    <a:p>
                      <a:pPr algn="ctr" fontAlgn="t"/>
                      <a:r>
                        <a:rPr lang="en-ZA" sz="1400" b="0" i="0" u="none" strike="noStrike" dirty="0" smtClean="0">
                          <a:solidFill>
                            <a:srgbClr val="000000"/>
                          </a:solidFill>
                          <a:effectLst/>
                          <a:latin typeface="Calibri" panose="020F0502020204030204" pitchFamily="34" charset="0"/>
                        </a:rPr>
                        <a:t>25,2 </a:t>
                      </a:r>
                      <a:r>
                        <a:rPr lang="en-ZA" sz="1400" b="0" i="0" u="none" strike="noStrike" dirty="0">
                          <a:solidFill>
                            <a:srgbClr val="000000"/>
                          </a:solidFill>
                          <a:effectLst/>
                          <a:latin typeface="Calibri" panose="020F0502020204030204" pitchFamily="34" charset="0"/>
                        </a:rPr>
                        <a:t>Million</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0027">
                <a:tc vMerge="1">
                  <a:txBody>
                    <a:bodyPr/>
                    <a:lstStyle/>
                    <a:p>
                      <a:endParaRPr lang="en-ZA"/>
                    </a:p>
                  </a:txBody>
                  <a:tcPr/>
                </a:tc>
                <a:tc>
                  <a:txBody>
                    <a:bodyPr/>
                    <a:lstStyle/>
                    <a:p>
                      <a:pPr algn="ctr" fontAlgn="b"/>
                      <a:r>
                        <a:rPr lang="en-ZA" sz="1400" b="0" i="0" u="none" strike="noStrike" dirty="0">
                          <a:solidFill>
                            <a:srgbClr val="000000"/>
                          </a:solidFill>
                          <a:effectLst/>
                          <a:latin typeface="Calibri" panose="020F0502020204030204" pitchFamily="34" charset="0"/>
                        </a:rPr>
                        <a:t>By </a:t>
                      </a:r>
                      <a:r>
                        <a:rPr lang="en-ZA" sz="1400" b="0" i="0" u="none" strike="noStrike" dirty="0" smtClean="0">
                          <a:solidFill>
                            <a:srgbClr val="000000"/>
                          </a:solidFill>
                          <a:effectLst/>
                          <a:latin typeface="Calibri" panose="020F0502020204030204" pitchFamily="34" charset="0"/>
                        </a:rPr>
                        <a:t>purpose</a:t>
                      </a: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a:solidFill>
                          <a:srgbClr val="000000"/>
                        </a:solidFill>
                        <a:effectLst/>
                        <a:latin typeface="Calibri" panose="020F0502020204030204" pitchFamily="34" charset="0"/>
                      </a:endParaRP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err="1">
                          <a:solidFill>
                            <a:srgbClr val="000000"/>
                          </a:solidFill>
                          <a:effectLst/>
                          <a:latin typeface="Calibri" panose="020F0502020204030204" pitchFamily="34" charset="0"/>
                        </a:rPr>
                        <a:t>VFR</a:t>
                      </a:r>
                      <a:r>
                        <a:rPr lang="en-ZA" sz="1400" b="0" i="0" u="none" strike="noStrike" dirty="0">
                          <a:solidFill>
                            <a:srgbClr val="000000"/>
                          </a:solidFill>
                          <a:effectLst/>
                          <a:latin typeface="Calibri" panose="020F0502020204030204" pitchFamily="34" charset="0"/>
                        </a:rPr>
                        <a:t>: 68%, </a:t>
                      </a:r>
                      <a:r>
                        <a:rPr lang="en-ZA" sz="1400" b="0" i="0" u="none" strike="noStrike" dirty="0" smtClean="0">
                          <a:solidFill>
                            <a:srgbClr val="000000"/>
                          </a:solidFill>
                          <a:effectLst/>
                          <a:latin typeface="Calibri" panose="020F0502020204030204" pitchFamily="34" charset="0"/>
                        </a:rPr>
                        <a:t>Holiday</a:t>
                      </a:r>
                      <a:r>
                        <a:rPr lang="en-ZA" sz="1400" b="0" i="0" u="none" strike="noStrike" dirty="0">
                          <a:solidFill>
                            <a:srgbClr val="000000"/>
                          </a:solidFill>
                          <a:effectLst/>
                          <a:latin typeface="Calibri" panose="020F0502020204030204" pitchFamily="34" charset="0"/>
                        </a:rPr>
                        <a:t>: 56%, Business: 7%, Religious: 7%, Medical: 1 %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err="1">
                          <a:solidFill>
                            <a:srgbClr val="000000"/>
                          </a:solidFill>
                          <a:effectLst/>
                          <a:latin typeface="Calibri" panose="020F0502020204030204" pitchFamily="34" charset="0"/>
                        </a:rPr>
                        <a:t>VFR</a:t>
                      </a:r>
                      <a:r>
                        <a:rPr lang="en-ZA" sz="1400" b="0" i="0" u="none" strike="noStrike" dirty="0">
                          <a:solidFill>
                            <a:srgbClr val="000000"/>
                          </a:solidFill>
                          <a:effectLst/>
                          <a:latin typeface="Calibri" panose="020F0502020204030204" pitchFamily="34" charset="0"/>
                        </a:rPr>
                        <a:t>: 71%, </a:t>
                      </a:r>
                      <a:r>
                        <a:rPr lang="en-ZA" sz="1400" b="0" i="0" u="none" strike="noStrike" dirty="0" smtClean="0">
                          <a:solidFill>
                            <a:srgbClr val="000000"/>
                          </a:solidFill>
                          <a:effectLst/>
                          <a:latin typeface="Calibri" panose="020F0502020204030204" pitchFamily="34" charset="0"/>
                        </a:rPr>
                        <a:t>Holiday: </a:t>
                      </a:r>
                      <a:r>
                        <a:rPr lang="en-ZA" sz="1400" b="0" i="0" u="none" strike="noStrike" dirty="0">
                          <a:solidFill>
                            <a:srgbClr val="000000"/>
                          </a:solidFill>
                          <a:effectLst/>
                          <a:latin typeface="Calibri" panose="020F0502020204030204" pitchFamily="34" charset="0"/>
                        </a:rPr>
                        <a:t>16%, Business: 5%, Religious: 5</a:t>
                      </a:r>
                      <a:r>
                        <a:rPr lang="en-ZA" sz="1400" b="0" i="0" u="none" strike="noStrike" dirty="0" smtClean="0">
                          <a:solidFill>
                            <a:srgbClr val="000000"/>
                          </a:solidFill>
                          <a:effectLst/>
                          <a:latin typeface="Calibri" panose="020F0502020204030204" pitchFamily="34" charset="0"/>
                        </a:rPr>
                        <a:t>%, Medical</a:t>
                      </a:r>
                      <a:r>
                        <a:rPr lang="en-ZA" sz="1400" b="0" i="0" u="none" strike="noStrike" dirty="0">
                          <a:solidFill>
                            <a:srgbClr val="000000"/>
                          </a:solidFill>
                          <a:effectLst/>
                          <a:latin typeface="Calibri" panose="020F0502020204030204" pitchFamily="34" charset="0"/>
                        </a:rPr>
                        <a:t>: 2 %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err="1">
                          <a:solidFill>
                            <a:srgbClr val="000000"/>
                          </a:solidFill>
                          <a:effectLst/>
                          <a:latin typeface="Calibri" panose="020F0502020204030204" pitchFamily="34" charset="0"/>
                        </a:rPr>
                        <a:t>VFR</a:t>
                      </a:r>
                      <a:r>
                        <a:rPr lang="en-ZA" sz="1400" b="0" i="0" u="none" strike="noStrike" dirty="0">
                          <a:solidFill>
                            <a:srgbClr val="000000"/>
                          </a:solidFill>
                          <a:effectLst/>
                          <a:latin typeface="Calibri" panose="020F0502020204030204" pitchFamily="34" charset="0"/>
                        </a:rPr>
                        <a:t>: 76%, </a:t>
                      </a:r>
                      <a:r>
                        <a:rPr lang="en-ZA" sz="1400" b="0" i="0" u="none" strike="noStrike" dirty="0" smtClean="0">
                          <a:solidFill>
                            <a:srgbClr val="000000"/>
                          </a:solidFill>
                          <a:effectLst/>
                          <a:latin typeface="Calibri" panose="020F0502020204030204" pitchFamily="34" charset="0"/>
                        </a:rPr>
                        <a:t>Holiday: </a:t>
                      </a:r>
                      <a:r>
                        <a:rPr lang="en-ZA" sz="1400" b="0" i="0" u="none" strike="noStrike" dirty="0">
                          <a:solidFill>
                            <a:srgbClr val="000000"/>
                          </a:solidFill>
                          <a:effectLst/>
                          <a:latin typeface="Calibri" panose="020F0502020204030204" pitchFamily="34" charset="0"/>
                        </a:rPr>
                        <a:t>12%, Business: 5%, Religious: 5%, Medical: 1 %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0" i="0" u="none" strike="noStrike" dirty="0" err="1">
                          <a:solidFill>
                            <a:srgbClr val="000000"/>
                          </a:solidFill>
                          <a:effectLst/>
                          <a:latin typeface="Calibri" panose="020F0502020204030204" pitchFamily="34" charset="0"/>
                        </a:rPr>
                        <a:t>VFR</a:t>
                      </a:r>
                      <a:r>
                        <a:rPr lang="en-ZA" sz="1400" b="0" i="0" u="none" strike="noStrike" dirty="0">
                          <a:solidFill>
                            <a:srgbClr val="000000"/>
                          </a:solidFill>
                          <a:effectLst/>
                          <a:latin typeface="Calibri" panose="020F0502020204030204" pitchFamily="34" charset="0"/>
                        </a:rPr>
                        <a:t>: 74%, </a:t>
                      </a:r>
                      <a:r>
                        <a:rPr lang="en-ZA" sz="1400" b="0" i="0" u="none" strike="noStrike" dirty="0" smtClean="0">
                          <a:solidFill>
                            <a:srgbClr val="000000"/>
                          </a:solidFill>
                          <a:effectLst/>
                          <a:latin typeface="Calibri" panose="020F0502020204030204" pitchFamily="34" charset="0"/>
                        </a:rPr>
                        <a:t>Holiday: </a:t>
                      </a:r>
                      <a:r>
                        <a:rPr lang="en-ZA" sz="1400" b="0" i="0" u="none" strike="noStrike" dirty="0">
                          <a:solidFill>
                            <a:srgbClr val="000000"/>
                          </a:solidFill>
                          <a:effectLst/>
                          <a:latin typeface="Calibri" panose="020F0502020204030204" pitchFamily="34" charset="0"/>
                        </a:rPr>
                        <a:t>13%, Business: 5%, Religious: 6%, Medical: 1 %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err="1">
                          <a:solidFill>
                            <a:srgbClr val="FF0000"/>
                          </a:solidFill>
                          <a:effectLst/>
                          <a:latin typeface="Calibri" panose="020F0502020204030204" pitchFamily="34" charset="0"/>
                        </a:rPr>
                        <a:t>VFR</a:t>
                      </a:r>
                      <a:r>
                        <a:rPr lang="en-ZA" sz="1400" b="1" i="0" u="none" strike="noStrike" dirty="0">
                          <a:solidFill>
                            <a:srgbClr val="FF0000"/>
                          </a:solidFill>
                          <a:effectLst/>
                          <a:latin typeface="Calibri" panose="020F0502020204030204" pitchFamily="34" charset="0"/>
                        </a:rPr>
                        <a:t>: 73%, </a:t>
                      </a:r>
                      <a:r>
                        <a:rPr lang="en-ZA" sz="1400" b="1" i="0" u="none" strike="noStrike" dirty="0" smtClean="0">
                          <a:solidFill>
                            <a:srgbClr val="00B0F0"/>
                          </a:solidFill>
                          <a:effectLst/>
                          <a:latin typeface="Calibri" panose="020F0502020204030204" pitchFamily="34" charset="0"/>
                        </a:rPr>
                        <a:t>Holiday: </a:t>
                      </a:r>
                      <a:r>
                        <a:rPr lang="en-ZA" sz="1400" b="1" i="0" u="none" strike="noStrike" dirty="0">
                          <a:solidFill>
                            <a:srgbClr val="00B0F0"/>
                          </a:solidFill>
                          <a:effectLst/>
                          <a:latin typeface="Calibri" panose="020F0502020204030204" pitchFamily="34" charset="0"/>
                        </a:rPr>
                        <a:t>15%, </a:t>
                      </a:r>
                      <a:r>
                        <a:rPr lang="en-ZA" sz="1400" b="1" i="0" u="none" strike="noStrike" dirty="0">
                          <a:solidFill>
                            <a:srgbClr val="00B050"/>
                          </a:solidFill>
                          <a:effectLst/>
                          <a:latin typeface="Calibri" panose="020F0502020204030204" pitchFamily="34" charset="0"/>
                        </a:rPr>
                        <a:t>Business: 5%, </a:t>
                      </a:r>
                      <a:r>
                        <a:rPr lang="en-ZA" sz="1400" b="0" i="0" u="none" strike="noStrike" dirty="0">
                          <a:solidFill>
                            <a:srgbClr val="000000"/>
                          </a:solidFill>
                          <a:effectLst/>
                          <a:latin typeface="Calibri" panose="020F0502020204030204" pitchFamily="34" charset="0"/>
                        </a:rPr>
                        <a:t>Religious: 6%, Medical: 1 %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err="1">
                          <a:solidFill>
                            <a:srgbClr val="FF0000"/>
                          </a:solidFill>
                          <a:effectLst/>
                          <a:latin typeface="Calibri" panose="020F0502020204030204" pitchFamily="34" charset="0"/>
                        </a:rPr>
                        <a:t>VFR</a:t>
                      </a:r>
                      <a:r>
                        <a:rPr lang="en-ZA" sz="1400" b="1" i="0" u="none" strike="noStrike" dirty="0">
                          <a:solidFill>
                            <a:srgbClr val="FF0000"/>
                          </a:solidFill>
                          <a:effectLst/>
                          <a:latin typeface="Calibri" panose="020F0502020204030204" pitchFamily="34" charset="0"/>
                        </a:rPr>
                        <a:t>: 72%, </a:t>
                      </a:r>
                      <a:r>
                        <a:rPr lang="en-ZA" sz="1400" b="1" i="0" u="none" strike="noStrike" dirty="0" smtClean="0">
                          <a:solidFill>
                            <a:srgbClr val="00B0F0"/>
                          </a:solidFill>
                          <a:effectLst/>
                          <a:latin typeface="Calibri" panose="020F0502020204030204" pitchFamily="34" charset="0"/>
                        </a:rPr>
                        <a:t>Holiday: </a:t>
                      </a:r>
                      <a:r>
                        <a:rPr lang="en-ZA" sz="1400" b="1" i="0" u="none" strike="noStrike" dirty="0">
                          <a:solidFill>
                            <a:srgbClr val="00B0F0"/>
                          </a:solidFill>
                          <a:effectLst/>
                          <a:latin typeface="Calibri" panose="020F0502020204030204" pitchFamily="34" charset="0"/>
                        </a:rPr>
                        <a:t>12%</a:t>
                      </a:r>
                      <a:r>
                        <a:rPr lang="en-ZA" sz="1400" b="1" i="0" u="none" strike="noStrike" dirty="0">
                          <a:solidFill>
                            <a:srgbClr val="000000"/>
                          </a:solidFill>
                          <a:effectLst/>
                          <a:latin typeface="Calibri" panose="020F0502020204030204" pitchFamily="34" charset="0"/>
                        </a:rPr>
                        <a:t>, </a:t>
                      </a:r>
                      <a:r>
                        <a:rPr lang="en-ZA" sz="1400" b="1" i="0" u="none" strike="noStrike" dirty="0">
                          <a:solidFill>
                            <a:srgbClr val="00B050"/>
                          </a:solidFill>
                          <a:effectLst/>
                          <a:latin typeface="Calibri" panose="020F0502020204030204" pitchFamily="34" charset="0"/>
                        </a:rPr>
                        <a:t>Business: 5%</a:t>
                      </a:r>
                      <a:r>
                        <a:rPr lang="en-ZA" sz="1400" b="1" i="0" u="none" strike="noStrike" dirty="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Religious: 8%, Medical: 1 %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err="1">
                          <a:solidFill>
                            <a:srgbClr val="FF0000"/>
                          </a:solidFill>
                          <a:effectLst/>
                          <a:latin typeface="Calibri" panose="020F0502020204030204" pitchFamily="34" charset="0"/>
                        </a:rPr>
                        <a:t>VFR</a:t>
                      </a:r>
                      <a:r>
                        <a:rPr lang="en-ZA" sz="1400" b="1" i="0" u="none" strike="noStrike" dirty="0">
                          <a:solidFill>
                            <a:srgbClr val="FF0000"/>
                          </a:solidFill>
                          <a:effectLst/>
                          <a:latin typeface="Calibri" panose="020F0502020204030204" pitchFamily="34" charset="0"/>
                        </a:rPr>
                        <a:t>: 70%</a:t>
                      </a:r>
                      <a:r>
                        <a:rPr lang="en-ZA" sz="1400" b="1" i="0" u="none" strike="noStrike" dirty="0">
                          <a:solidFill>
                            <a:srgbClr val="000000"/>
                          </a:solidFill>
                          <a:effectLst/>
                          <a:latin typeface="Calibri" panose="020F0502020204030204" pitchFamily="34" charset="0"/>
                        </a:rPr>
                        <a:t>, </a:t>
                      </a:r>
                      <a:r>
                        <a:rPr lang="en-ZA" sz="1400" b="1" i="0" u="none" strike="noStrike" dirty="0" smtClean="0">
                          <a:solidFill>
                            <a:srgbClr val="00B0F0"/>
                          </a:solidFill>
                          <a:effectLst/>
                          <a:latin typeface="Calibri" panose="020F0502020204030204" pitchFamily="34" charset="0"/>
                        </a:rPr>
                        <a:t>Holiday: </a:t>
                      </a:r>
                      <a:r>
                        <a:rPr lang="en-ZA" sz="1400" b="1" i="0" u="none" strike="noStrike" dirty="0">
                          <a:solidFill>
                            <a:srgbClr val="00B0F0"/>
                          </a:solidFill>
                          <a:effectLst/>
                          <a:latin typeface="Calibri" panose="020F0502020204030204" pitchFamily="34" charset="0"/>
                        </a:rPr>
                        <a:t>12%, </a:t>
                      </a:r>
                      <a:r>
                        <a:rPr lang="en-ZA" sz="1400" b="1" i="0" u="none" strike="noStrike" dirty="0">
                          <a:solidFill>
                            <a:srgbClr val="00B050"/>
                          </a:solidFill>
                          <a:effectLst/>
                          <a:latin typeface="Calibri" panose="020F0502020204030204" pitchFamily="34" charset="0"/>
                        </a:rPr>
                        <a:t>Business: 8%</a:t>
                      </a:r>
                      <a:r>
                        <a:rPr lang="en-ZA" sz="1400" b="0" i="0" u="none" strike="noStrike" dirty="0">
                          <a:solidFill>
                            <a:srgbClr val="000000"/>
                          </a:solidFill>
                          <a:effectLst/>
                          <a:latin typeface="Calibri" panose="020F0502020204030204" pitchFamily="34" charset="0"/>
                        </a:rPr>
                        <a:t>, Religious: 7%, Medical: 1 %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9426">
                <a:tc rowSpan="3">
                  <a:txBody>
                    <a:bodyPr/>
                    <a:lstStyle/>
                    <a:p>
                      <a:pPr algn="ctr" fontAlgn="ctr"/>
                      <a:r>
                        <a:rPr lang="en-ZA" sz="1400" b="0" i="0" u="none" strike="noStrike" dirty="0">
                          <a:solidFill>
                            <a:srgbClr val="000000"/>
                          </a:solidFill>
                          <a:effectLst/>
                          <a:latin typeface="Calibri" panose="020F0502020204030204" pitchFamily="34" charset="0"/>
                        </a:rPr>
                        <a:t>Spend</a:t>
                      </a:r>
                    </a:p>
                  </a:txBody>
                  <a:tcPr marL="5051" marR="5051" marT="5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Total Annual </a:t>
                      </a:r>
                      <a:r>
                        <a:rPr lang="en-ZA" sz="1400" b="0" i="0" u="none" strike="noStrike" dirty="0" smtClean="0">
                          <a:solidFill>
                            <a:srgbClr val="000000"/>
                          </a:solidFill>
                          <a:effectLst/>
                          <a:latin typeface="Calibri" panose="020F0502020204030204" pitchFamily="34" charset="0"/>
                        </a:rPr>
                        <a:t>spend</a:t>
                      </a:r>
                    </a:p>
                    <a:p>
                      <a:pPr algn="ctr" fontAlgn="b"/>
                      <a:endParaRPr lang="en-ZA" sz="1400" b="0" i="0" u="none" strike="noStrike" dirty="0">
                        <a:solidFill>
                          <a:srgbClr val="000000"/>
                        </a:solidFill>
                        <a:effectLst/>
                        <a:latin typeface="Calibri" panose="020F0502020204030204" pitchFamily="34" charset="0"/>
                      </a:endParaRP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400" b="0" i="0" u="none" strike="noStrike" dirty="0" smtClean="0">
                        <a:solidFill>
                          <a:srgbClr val="000000"/>
                        </a:solidFill>
                        <a:effectLst/>
                        <a:latin typeface="Calibri" panose="020F0502020204030204" pitchFamily="34" charset="0"/>
                      </a:endParaRPr>
                    </a:p>
                    <a:p>
                      <a:pPr algn="ctr" fontAlgn="t"/>
                      <a:r>
                        <a:rPr lang="en-ZA" sz="1400" b="0" i="0" u="none" strike="noStrike" dirty="0" smtClean="0">
                          <a:solidFill>
                            <a:srgbClr val="000000"/>
                          </a:solidFill>
                          <a:effectLst/>
                          <a:latin typeface="Calibri" panose="020F0502020204030204" pitchFamily="34" charset="0"/>
                        </a:rPr>
                        <a:t>R </a:t>
                      </a:r>
                      <a:r>
                        <a:rPr lang="en-ZA" sz="1400" b="0" i="0" u="none" strike="noStrike" dirty="0">
                          <a:solidFill>
                            <a:srgbClr val="000000"/>
                          </a:solidFill>
                          <a:effectLst/>
                          <a:latin typeface="Calibri" panose="020F0502020204030204" pitchFamily="34" charset="0"/>
                        </a:rPr>
                        <a:t>20.0 Billion</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400" b="0" i="0" u="none" strike="noStrike" dirty="0" smtClean="0">
                        <a:solidFill>
                          <a:srgbClr val="000000"/>
                        </a:solidFill>
                        <a:effectLst/>
                        <a:latin typeface="Calibri" panose="020F0502020204030204" pitchFamily="34" charset="0"/>
                      </a:endParaRPr>
                    </a:p>
                    <a:p>
                      <a:pPr algn="ctr" fontAlgn="t"/>
                      <a:r>
                        <a:rPr lang="en-ZA" sz="1400" b="0" i="0" u="none" strike="noStrike" dirty="0" smtClean="0">
                          <a:solidFill>
                            <a:srgbClr val="000000"/>
                          </a:solidFill>
                          <a:effectLst/>
                          <a:latin typeface="Calibri" panose="020F0502020204030204" pitchFamily="34" charset="0"/>
                        </a:rPr>
                        <a:t>R25,8 </a:t>
                      </a:r>
                      <a:r>
                        <a:rPr lang="en-ZA" sz="1400" b="0" i="0" u="none" strike="noStrike" dirty="0">
                          <a:solidFill>
                            <a:srgbClr val="000000"/>
                          </a:solidFill>
                          <a:effectLst/>
                          <a:latin typeface="Calibri" panose="020F0502020204030204" pitchFamily="34" charset="0"/>
                        </a:rPr>
                        <a:t>Billion</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400" b="0" i="0" u="none" strike="noStrike" dirty="0" smtClean="0">
                        <a:solidFill>
                          <a:srgbClr val="000000"/>
                        </a:solidFill>
                        <a:effectLst/>
                        <a:latin typeface="Calibri" panose="020F0502020204030204" pitchFamily="34" charset="0"/>
                      </a:endParaRPr>
                    </a:p>
                    <a:p>
                      <a:pPr algn="ctr" fontAlgn="t"/>
                      <a:r>
                        <a:rPr lang="en-ZA" sz="1400" b="0" i="0" u="none" strike="noStrike" dirty="0" smtClean="0">
                          <a:solidFill>
                            <a:srgbClr val="000000"/>
                          </a:solidFill>
                          <a:effectLst/>
                          <a:latin typeface="Calibri" panose="020F0502020204030204" pitchFamily="34" charset="0"/>
                        </a:rPr>
                        <a:t>R28,8 </a:t>
                      </a:r>
                      <a:r>
                        <a:rPr lang="en-ZA" sz="1400" b="0" i="0" u="none" strike="noStrike" dirty="0">
                          <a:solidFill>
                            <a:srgbClr val="000000"/>
                          </a:solidFill>
                          <a:effectLst/>
                          <a:latin typeface="Calibri" panose="020F0502020204030204" pitchFamily="34" charset="0"/>
                        </a:rPr>
                        <a:t>Billion</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400" b="0" i="0" u="none" strike="noStrike" dirty="0" smtClean="0">
                        <a:solidFill>
                          <a:srgbClr val="000000"/>
                        </a:solidFill>
                        <a:effectLst/>
                        <a:latin typeface="Calibri" panose="020F0502020204030204" pitchFamily="34" charset="0"/>
                      </a:endParaRPr>
                    </a:p>
                    <a:p>
                      <a:pPr algn="ctr" fontAlgn="t"/>
                      <a:r>
                        <a:rPr lang="en-ZA" sz="1400" b="0" i="0" u="none" strike="noStrike" dirty="0" smtClean="0">
                          <a:solidFill>
                            <a:srgbClr val="000000"/>
                          </a:solidFill>
                          <a:effectLst/>
                          <a:latin typeface="Calibri" panose="020F0502020204030204" pitchFamily="34" charset="0"/>
                        </a:rPr>
                        <a:t>R21,1 </a:t>
                      </a:r>
                      <a:r>
                        <a:rPr lang="en-ZA" sz="1400" b="0" i="0" u="none" strike="noStrike" dirty="0">
                          <a:solidFill>
                            <a:srgbClr val="000000"/>
                          </a:solidFill>
                          <a:effectLst/>
                          <a:latin typeface="Calibri" panose="020F0502020204030204" pitchFamily="34" charset="0"/>
                        </a:rPr>
                        <a:t>Billion</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400" b="0" i="0" u="none" strike="noStrike" dirty="0" smtClean="0">
                        <a:solidFill>
                          <a:srgbClr val="000000"/>
                        </a:solidFill>
                        <a:effectLst/>
                        <a:latin typeface="Calibri" panose="020F0502020204030204" pitchFamily="34" charset="0"/>
                      </a:endParaRPr>
                    </a:p>
                    <a:p>
                      <a:pPr algn="ctr" fontAlgn="t"/>
                      <a:r>
                        <a:rPr lang="en-ZA" sz="1400" b="0" i="0" u="none" strike="noStrike" dirty="0" smtClean="0">
                          <a:solidFill>
                            <a:srgbClr val="000000"/>
                          </a:solidFill>
                          <a:effectLst/>
                          <a:latin typeface="Calibri" panose="020F0502020204030204" pitchFamily="34" charset="0"/>
                        </a:rPr>
                        <a:t>R20,2  </a:t>
                      </a:r>
                      <a:r>
                        <a:rPr lang="en-ZA" sz="1400" b="0" i="0" u="none" strike="noStrike" dirty="0">
                          <a:solidFill>
                            <a:srgbClr val="000000"/>
                          </a:solidFill>
                          <a:effectLst/>
                          <a:latin typeface="Calibri" panose="020F0502020204030204" pitchFamily="34" charset="0"/>
                        </a:rPr>
                        <a:t>Billion</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400" b="0" i="0" u="none" strike="noStrike" dirty="0" smtClean="0">
                        <a:solidFill>
                          <a:srgbClr val="000000"/>
                        </a:solidFill>
                        <a:effectLst/>
                        <a:latin typeface="Calibri" panose="020F0502020204030204" pitchFamily="34" charset="0"/>
                      </a:endParaRPr>
                    </a:p>
                    <a:p>
                      <a:pPr algn="ctr" fontAlgn="t"/>
                      <a:r>
                        <a:rPr lang="en-ZA" sz="1400" b="0" i="0" u="none" strike="noStrike" dirty="0" smtClean="0">
                          <a:solidFill>
                            <a:srgbClr val="000000"/>
                          </a:solidFill>
                          <a:effectLst/>
                          <a:latin typeface="Calibri" panose="020F0502020204030204" pitchFamily="34" charset="0"/>
                        </a:rPr>
                        <a:t>R </a:t>
                      </a:r>
                      <a:r>
                        <a:rPr lang="en-ZA" sz="1400" b="0" i="0" u="none" strike="noStrike" dirty="0">
                          <a:solidFill>
                            <a:srgbClr val="000000"/>
                          </a:solidFill>
                          <a:effectLst/>
                          <a:latin typeface="Calibri" panose="020F0502020204030204" pitchFamily="34" charset="0"/>
                        </a:rPr>
                        <a:t>21,8 Billion</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400" b="0" i="0" u="none" strike="noStrike" dirty="0" smtClean="0">
                        <a:solidFill>
                          <a:srgbClr val="000000"/>
                        </a:solidFill>
                        <a:effectLst/>
                        <a:latin typeface="Calibri" panose="020F0502020204030204" pitchFamily="34" charset="0"/>
                      </a:endParaRPr>
                    </a:p>
                    <a:p>
                      <a:pPr algn="ctr" fontAlgn="t"/>
                      <a:r>
                        <a:rPr lang="en-ZA" sz="1400" b="0" i="0" u="none" strike="noStrike" dirty="0" smtClean="0">
                          <a:solidFill>
                            <a:srgbClr val="000000"/>
                          </a:solidFill>
                          <a:effectLst/>
                          <a:latin typeface="Calibri" panose="020F0502020204030204" pitchFamily="34" charset="0"/>
                        </a:rPr>
                        <a:t>R24,3 </a:t>
                      </a:r>
                      <a:r>
                        <a:rPr lang="en-ZA" sz="1400" b="0" i="0" u="none" strike="noStrike" dirty="0">
                          <a:solidFill>
                            <a:srgbClr val="000000"/>
                          </a:solidFill>
                          <a:effectLst/>
                          <a:latin typeface="Calibri" panose="020F0502020204030204" pitchFamily="34" charset="0"/>
                        </a:rPr>
                        <a:t>Billion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062">
                <a:tc vMerge="1">
                  <a:txBody>
                    <a:bodyPr/>
                    <a:lstStyle/>
                    <a:p>
                      <a:endParaRPr lang="en-ZA"/>
                    </a:p>
                  </a:txBody>
                  <a:tcPr/>
                </a:tc>
                <a:tc>
                  <a:txBody>
                    <a:bodyPr/>
                    <a:lstStyle/>
                    <a:p>
                      <a:pPr algn="ctr" fontAlgn="b"/>
                      <a:r>
                        <a:rPr lang="en-ZA" sz="1400" b="0" i="0" u="none" strike="noStrike" dirty="0">
                          <a:solidFill>
                            <a:srgbClr val="000000"/>
                          </a:solidFill>
                          <a:effectLst/>
                          <a:latin typeface="Calibri" panose="020F0502020204030204" pitchFamily="34" charset="0"/>
                        </a:rPr>
                        <a:t>By </a:t>
                      </a:r>
                      <a:r>
                        <a:rPr lang="en-ZA" sz="1400" b="0" i="0" u="none" strike="noStrike" dirty="0" smtClean="0">
                          <a:solidFill>
                            <a:srgbClr val="000000"/>
                          </a:solidFill>
                          <a:effectLst/>
                          <a:latin typeface="Calibri" panose="020F0502020204030204" pitchFamily="34" charset="0"/>
                        </a:rPr>
                        <a:t>purpose</a:t>
                      </a: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a:solidFill>
                          <a:srgbClr val="000000"/>
                        </a:solidFill>
                        <a:effectLst/>
                        <a:latin typeface="Calibri" panose="020F0502020204030204" pitchFamily="34" charset="0"/>
                      </a:endParaRP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0" i="0" u="none" strike="noStrike" dirty="0" err="1">
                          <a:solidFill>
                            <a:srgbClr val="000000"/>
                          </a:solidFill>
                          <a:effectLst/>
                          <a:latin typeface="Calibri" panose="020F0502020204030204" pitchFamily="34" charset="0"/>
                        </a:rPr>
                        <a:t>VFR</a:t>
                      </a:r>
                      <a:r>
                        <a:rPr lang="en-ZA" sz="1400" b="0" i="0" u="none" strike="noStrike" dirty="0">
                          <a:solidFill>
                            <a:srgbClr val="000000"/>
                          </a:solidFill>
                          <a:effectLst/>
                          <a:latin typeface="Calibri" panose="020F0502020204030204" pitchFamily="34" charset="0"/>
                        </a:rPr>
                        <a:t>: 45%, </a:t>
                      </a:r>
                      <a:r>
                        <a:rPr lang="en-ZA" sz="1400" b="0" i="0" u="none" strike="noStrike" dirty="0" smtClean="0">
                          <a:solidFill>
                            <a:srgbClr val="000000"/>
                          </a:solidFill>
                          <a:effectLst/>
                          <a:latin typeface="Calibri" panose="020F0502020204030204" pitchFamily="34" charset="0"/>
                        </a:rPr>
                        <a:t>Holiday: </a:t>
                      </a:r>
                      <a:r>
                        <a:rPr lang="en-ZA" sz="1400" b="0" i="0" u="none" strike="noStrike" dirty="0">
                          <a:solidFill>
                            <a:srgbClr val="000000"/>
                          </a:solidFill>
                          <a:effectLst/>
                          <a:latin typeface="Calibri" panose="020F0502020204030204" pitchFamily="34" charset="0"/>
                        </a:rPr>
                        <a:t>37%, Business: 14%, Religious: 3%, Medical: 0 %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0" i="0" u="none" strike="noStrike" dirty="0" err="1">
                          <a:solidFill>
                            <a:srgbClr val="000000"/>
                          </a:solidFill>
                          <a:effectLst/>
                          <a:latin typeface="Calibri" panose="020F0502020204030204" pitchFamily="34" charset="0"/>
                        </a:rPr>
                        <a:t>VFR</a:t>
                      </a:r>
                      <a:r>
                        <a:rPr lang="en-ZA" sz="1400" b="0" i="0" u="none" strike="noStrike" dirty="0">
                          <a:solidFill>
                            <a:srgbClr val="000000"/>
                          </a:solidFill>
                          <a:effectLst/>
                          <a:latin typeface="Calibri" panose="020F0502020204030204" pitchFamily="34" charset="0"/>
                        </a:rPr>
                        <a:t>: 45%, </a:t>
                      </a:r>
                      <a:r>
                        <a:rPr lang="en-ZA" sz="1400" b="0" i="0" u="none" strike="noStrike" dirty="0" smtClean="0">
                          <a:solidFill>
                            <a:srgbClr val="000000"/>
                          </a:solidFill>
                          <a:effectLst/>
                          <a:latin typeface="Calibri" panose="020F0502020204030204" pitchFamily="34" charset="0"/>
                        </a:rPr>
                        <a:t>Holiday: </a:t>
                      </a:r>
                      <a:r>
                        <a:rPr lang="en-ZA" sz="1400" b="0" i="0" u="none" strike="noStrike" dirty="0">
                          <a:solidFill>
                            <a:srgbClr val="000000"/>
                          </a:solidFill>
                          <a:effectLst/>
                          <a:latin typeface="Calibri" panose="020F0502020204030204" pitchFamily="34" charset="0"/>
                        </a:rPr>
                        <a:t>39%, Business: 12%, Religious: 3%, Medical: 2 %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0" i="0" u="none" strike="noStrike" dirty="0" err="1">
                          <a:solidFill>
                            <a:srgbClr val="000000"/>
                          </a:solidFill>
                          <a:effectLst/>
                          <a:latin typeface="Calibri" panose="020F0502020204030204" pitchFamily="34" charset="0"/>
                        </a:rPr>
                        <a:t>VFR</a:t>
                      </a:r>
                      <a:r>
                        <a:rPr lang="en-ZA" sz="1400" b="0" i="0" u="none" strike="noStrike" dirty="0">
                          <a:solidFill>
                            <a:srgbClr val="000000"/>
                          </a:solidFill>
                          <a:effectLst/>
                          <a:latin typeface="Calibri" panose="020F0502020204030204" pitchFamily="34" charset="0"/>
                        </a:rPr>
                        <a:t>: 59%, </a:t>
                      </a:r>
                      <a:r>
                        <a:rPr lang="en-ZA" sz="1400" b="0" i="0" u="none" strike="noStrike" dirty="0" smtClean="0">
                          <a:solidFill>
                            <a:srgbClr val="000000"/>
                          </a:solidFill>
                          <a:effectLst/>
                          <a:latin typeface="Calibri" panose="020F0502020204030204" pitchFamily="34" charset="0"/>
                        </a:rPr>
                        <a:t>Holiday: </a:t>
                      </a:r>
                      <a:r>
                        <a:rPr lang="en-ZA" sz="1400" b="0" i="0" u="none" strike="noStrike" dirty="0">
                          <a:solidFill>
                            <a:srgbClr val="000000"/>
                          </a:solidFill>
                          <a:effectLst/>
                          <a:latin typeface="Calibri" panose="020F0502020204030204" pitchFamily="34" charset="0"/>
                        </a:rPr>
                        <a:t>22%, Business: 17%, Religious: 2%, Medical: 1 %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0" i="0" u="none" strike="noStrike" dirty="0" err="1">
                          <a:solidFill>
                            <a:srgbClr val="000000"/>
                          </a:solidFill>
                          <a:effectLst/>
                          <a:latin typeface="Calibri" panose="020F0502020204030204" pitchFamily="34" charset="0"/>
                        </a:rPr>
                        <a:t>VFR</a:t>
                      </a:r>
                      <a:r>
                        <a:rPr lang="en-ZA" sz="1400" b="0" i="0" u="none" strike="noStrike" dirty="0">
                          <a:solidFill>
                            <a:srgbClr val="000000"/>
                          </a:solidFill>
                          <a:effectLst/>
                          <a:latin typeface="Calibri" panose="020F0502020204030204" pitchFamily="34" charset="0"/>
                        </a:rPr>
                        <a:t>: 51%, </a:t>
                      </a:r>
                      <a:r>
                        <a:rPr lang="en-ZA" sz="1400" b="0" i="0" u="none" strike="noStrike" dirty="0" smtClean="0">
                          <a:solidFill>
                            <a:srgbClr val="000000"/>
                          </a:solidFill>
                          <a:effectLst/>
                          <a:latin typeface="Calibri" panose="020F0502020204030204" pitchFamily="34" charset="0"/>
                        </a:rPr>
                        <a:t>Holiday: </a:t>
                      </a:r>
                      <a:r>
                        <a:rPr lang="en-ZA" sz="1400" b="0" i="0" u="none" strike="noStrike" dirty="0">
                          <a:solidFill>
                            <a:srgbClr val="000000"/>
                          </a:solidFill>
                          <a:effectLst/>
                          <a:latin typeface="Calibri" panose="020F0502020204030204" pitchFamily="34" charset="0"/>
                        </a:rPr>
                        <a:t>31%, Business: 14%, Religious: 3%, Medical: 0%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err="1">
                          <a:solidFill>
                            <a:srgbClr val="FF0000"/>
                          </a:solidFill>
                          <a:effectLst/>
                          <a:latin typeface="Calibri" panose="020F0502020204030204" pitchFamily="34" charset="0"/>
                        </a:rPr>
                        <a:t>VFR</a:t>
                      </a:r>
                      <a:r>
                        <a:rPr lang="en-ZA" sz="1400" b="1" i="0" u="none" strike="noStrike" dirty="0">
                          <a:solidFill>
                            <a:srgbClr val="FF0000"/>
                          </a:solidFill>
                          <a:effectLst/>
                          <a:latin typeface="Calibri" panose="020F0502020204030204" pitchFamily="34" charset="0"/>
                        </a:rPr>
                        <a:t>: 51%,</a:t>
                      </a:r>
                      <a:r>
                        <a:rPr lang="en-ZA" sz="1400" b="1" i="0" u="none" strike="noStrike" dirty="0">
                          <a:solidFill>
                            <a:srgbClr val="000000"/>
                          </a:solidFill>
                          <a:effectLst/>
                          <a:latin typeface="Calibri" panose="020F0502020204030204" pitchFamily="34" charset="0"/>
                        </a:rPr>
                        <a:t> </a:t>
                      </a:r>
                      <a:r>
                        <a:rPr lang="en-ZA" sz="1400" b="1" i="0" u="none" strike="noStrike" dirty="0" smtClean="0">
                          <a:solidFill>
                            <a:srgbClr val="00B0F0"/>
                          </a:solidFill>
                          <a:effectLst/>
                          <a:latin typeface="Calibri" panose="020F0502020204030204" pitchFamily="34" charset="0"/>
                        </a:rPr>
                        <a:t>Holiday: </a:t>
                      </a:r>
                      <a:r>
                        <a:rPr lang="en-ZA" sz="1400" b="1" i="0" u="none" strike="noStrike" dirty="0">
                          <a:solidFill>
                            <a:srgbClr val="00B0F0"/>
                          </a:solidFill>
                          <a:effectLst/>
                          <a:latin typeface="Calibri" panose="020F0502020204030204" pitchFamily="34" charset="0"/>
                        </a:rPr>
                        <a:t>31%</a:t>
                      </a:r>
                      <a:r>
                        <a:rPr lang="en-ZA" sz="1400" b="1" i="0" u="none" strike="noStrike" dirty="0">
                          <a:solidFill>
                            <a:srgbClr val="000000"/>
                          </a:solidFill>
                          <a:effectLst/>
                          <a:latin typeface="Calibri" panose="020F0502020204030204" pitchFamily="34" charset="0"/>
                        </a:rPr>
                        <a:t>, </a:t>
                      </a:r>
                      <a:r>
                        <a:rPr lang="en-ZA" sz="1400" b="1" i="0" u="none" strike="noStrike" dirty="0">
                          <a:solidFill>
                            <a:srgbClr val="00B050"/>
                          </a:solidFill>
                          <a:effectLst/>
                          <a:latin typeface="Calibri" panose="020F0502020204030204" pitchFamily="34" charset="0"/>
                        </a:rPr>
                        <a:t>Business: 14</a:t>
                      </a:r>
                      <a:r>
                        <a:rPr lang="en-ZA" sz="1400" b="1" i="0" u="none" strike="noStrike" dirty="0" smtClean="0">
                          <a:solidFill>
                            <a:srgbClr val="00B05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Religious: </a:t>
                      </a:r>
                      <a:r>
                        <a:rPr lang="en-ZA" sz="1400" b="0" i="0" u="none" strike="noStrike" dirty="0" smtClean="0">
                          <a:solidFill>
                            <a:srgbClr val="000000"/>
                          </a:solidFill>
                          <a:effectLst/>
                          <a:latin typeface="Calibri" panose="020F0502020204030204" pitchFamily="34" charset="0"/>
                        </a:rPr>
                        <a:t>n/a, </a:t>
                      </a:r>
                      <a:r>
                        <a:rPr lang="en-ZA" sz="1400" b="0" i="0" u="none" strike="noStrike" dirty="0">
                          <a:solidFill>
                            <a:srgbClr val="000000"/>
                          </a:solidFill>
                          <a:effectLst/>
                          <a:latin typeface="Calibri" panose="020F0502020204030204" pitchFamily="34" charset="0"/>
                        </a:rPr>
                        <a:t>Medical: n/a%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err="1">
                          <a:solidFill>
                            <a:srgbClr val="FF0000"/>
                          </a:solidFill>
                          <a:effectLst/>
                          <a:latin typeface="Calibri" panose="020F0502020204030204" pitchFamily="34" charset="0"/>
                        </a:rPr>
                        <a:t>VFR</a:t>
                      </a:r>
                      <a:r>
                        <a:rPr lang="en-ZA" sz="1400" b="1" i="0" u="none" strike="noStrike" dirty="0">
                          <a:solidFill>
                            <a:srgbClr val="FF0000"/>
                          </a:solidFill>
                          <a:effectLst/>
                          <a:latin typeface="Calibri" panose="020F0502020204030204" pitchFamily="34" charset="0"/>
                        </a:rPr>
                        <a:t>: 52%, </a:t>
                      </a:r>
                      <a:r>
                        <a:rPr lang="en-ZA" sz="1400" b="1" i="0" u="none" strike="noStrike" dirty="0" smtClean="0">
                          <a:solidFill>
                            <a:srgbClr val="00B0F0"/>
                          </a:solidFill>
                          <a:effectLst/>
                          <a:latin typeface="Calibri" panose="020F0502020204030204" pitchFamily="34" charset="0"/>
                        </a:rPr>
                        <a:t>Holiday: </a:t>
                      </a:r>
                      <a:r>
                        <a:rPr lang="en-ZA" sz="1400" b="1" i="0" u="none" strike="noStrike" dirty="0">
                          <a:solidFill>
                            <a:srgbClr val="00B0F0"/>
                          </a:solidFill>
                          <a:effectLst/>
                          <a:latin typeface="Calibri" panose="020F0502020204030204" pitchFamily="34" charset="0"/>
                        </a:rPr>
                        <a:t>23%</a:t>
                      </a:r>
                      <a:r>
                        <a:rPr lang="en-ZA" sz="1400" b="1" i="0" u="none" strike="noStrike" dirty="0">
                          <a:solidFill>
                            <a:srgbClr val="000000"/>
                          </a:solidFill>
                          <a:effectLst/>
                          <a:latin typeface="Calibri" panose="020F0502020204030204" pitchFamily="34" charset="0"/>
                        </a:rPr>
                        <a:t>, </a:t>
                      </a:r>
                      <a:r>
                        <a:rPr lang="en-ZA" sz="1400" b="1" i="0" u="none" strike="noStrike" dirty="0">
                          <a:solidFill>
                            <a:srgbClr val="00B050"/>
                          </a:solidFill>
                          <a:effectLst/>
                          <a:latin typeface="Calibri" panose="020F0502020204030204" pitchFamily="34" charset="0"/>
                        </a:rPr>
                        <a:t>Business: 17%, </a:t>
                      </a:r>
                      <a:r>
                        <a:rPr lang="en-ZA" sz="1400" b="0" i="0" u="none" strike="noStrike" dirty="0">
                          <a:solidFill>
                            <a:srgbClr val="000000"/>
                          </a:solidFill>
                          <a:effectLst/>
                          <a:latin typeface="Calibri" panose="020F0502020204030204" pitchFamily="34" charset="0"/>
                        </a:rPr>
                        <a:t>Religious: n/a%, Medical: n/a%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400" b="1" i="0" u="none" strike="noStrike" dirty="0" err="1">
                          <a:solidFill>
                            <a:srgbClr val="FF0000"/>
                          </a:solidFill>
                          <a:effectLst/>
                          <a:latin typeface="Calibri" panose="020F0502020204030204" pitchFamily="34" charset="0"/>
                        </a:rPr>
                        <a:t>VFR</a:t>
                      </a:r>
                      <a:r>
                        <a:rPr lang="en-ZA" sz="1400" b="1" i="0" u="none" strike="noStrike" dirty="0">
                          <a:solidFill>
                            <a:srgbClr val="FF0000"/>
                          </a:solidFill>
                          <a:effectLst/>
                          <a:latin typeface="Calibri" panose="020F0502020204030204" pitchFamily="34" charset="0"/>
                        </a:rPr>
                        <a:t>: 47%</a:t>
                      </a:r>
                      <a:r>
                        <a:rPr lang="en-ZA" sz="1400" b="1" i="0" u="none" strike="noStrike" dirty="0">
                          <a:solidFill>
                            <a:srgbClr val="000000"/>
                          </a:solidFill>
                          <a:effectLst/>
                          <a:latin typeface="Calibri" panose="020F0502020204030204" pitchFamily="34" charset="0"/>
                        </a:rPr>
                        <a:t>, </a:t>
                      </a:r>
                      <a:r>
                        <a:rPr lang="en-ZA" sz="1400" b="1" i="0" u="none" strike="noStrike" dirty="0" smtClean="0">
                          <a:solidFill>
                            <a:srgbClr val="00B0F0"/>
                          </a:solidFill>
                          <a:effectLst/>
                          <a:latin typeface="Calibri" panose="020F0502020204030204" pitchFamily="34" charset="0"/>
                        </a:rPr>
                        <a:t>Holiday: </a:t>
                      </a:r>
                      <a:r>
                        <a:rPr lang="en-ZA" sz="1400" b="1" i="0" u="none" strike="noStrike" dirty="0">
                          <a:solidFill>
                            <a:srgbClr val="00B0F0"/>
                          </a:solidFill>
                          <a:effectLst/>
                          <a:latin typeface="Calibri" panose="020F0502020204030204" pitchFamily="34" charset="0"/>
                        </a:rPr>
                        <a:t>26%</a:t>
                      </a:r>
                      <a:r>
                        <a:rPr lang="en-ZA" sz="1400" b="1" i="0" u="none" strike="noStrike" dirty="0">
                          <a:solidFill>
                            <a:srgbClr val="000000"/>
                          </a:solidFill>
                          <a:effectLst/>
                          <a:latin typeface="Calibri" panose="020F0502020204030204" pitchFamily="34" charset="0"/>
                        </a:rPr>
                        <a:t>, </a:t>
                      </a:r>
                      <a:r>
                        <a:rPr lang="en-ZA" sz="1400" b="1" i="0" u="none" strike="noStrike" dirty="0">
                          <a:solidFill>
                            <a:srgbClr val="00B050"/>
                          </a:solidFill>
                          <a:effectLst/>
                          <a:latin typeface="Calibri" panose="020F0502020204030204" pitchFamily="34" charset="0"/>
                        </a:rPr>
                        <a:t>Business: 19%, </a:t>
                      </a:r>
                      <a:r>
                        <a:rPr lang="en-ZA" sz="1400" b="0" i="0" u="none" strike="noStrike" dirty="0">
                          <a:solidFill>
                            <a:srgbClr val="000000"/>
                          </a:solidFill>
                          <a:effectLst/>
                          <a:latin typeface="Calibri" panose="020F0502020204030204" pitchFamily="34" charset="0"/>
                        </a:rPr>
                        <a:t>Religious: </a:t>
                      </a:r>
                      <a:r>
                        <a:rPr lang="en-ZA" sz="1400" b="0" i="0" u="none" strike="noStrike" dirty="0" smtClean="0">
                          <a:solidFill>
                            <a:srgbClr val="000000"/>
                          </a:solidFill>
                          <a:effectLst/>
                          <a:latin typeface="Calibri" panose="020F0502020204030204" pitchFamily="34" charset="0"/>
                        </a:rPr>
                        <a:t>n/a, </a:t>
                      </a:r>
                    </a:p>
                    <a:p>
                      <a:pPr algn="l" fontAlgn="t"/>
                      <a:r>
                        <a:rPr lang="en-ZA" sz="1400" b="0" i="0" u="none" strike="noStrike" dirty="0" smtClean="0">
                          <a:solidFill>
                            <a:srgbClr val="000000"/>
                          </a:solidFill>
                          <a:effectLst/>
                          <a:latin typeface="Calibri" panose="020F0502020204030204" pitchFamily="34" charset="0"/>
                        </a:rPr>
                        <a:t>Medical</a:t>
                      </a:r>
                      <a:r>
                        <a:rPr lang="en-ZA" sz="1400" b="0" i="0" u="none" strike="noStrike" dirty="0">
                          <a:solidFill>
                            <a:srgbClr val="000000"/>
                          </a:solidFill>
                          <a:effectLst/>
                          <a:latin typeface="Calibri" panose="020F0502020204030204" pitchFamily="34" charset="0"/>
                        </a:rPr>
                        <a:t>: n/a%  </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9112">
                <a:tc vMerge="1">
                  <a:txBody>
                    <a:bodyPr/>
                    <a:lstStyle/>
                    <a:p>
                      <a:endParaRPr lang="en-ZA"/>
                    </a:p>
                  </a:txBody>
                  <a:tcPr/>
                </a:tc>
                <a:tc>
                  <a:txBody>
                    <a:bodyPr/>
                    <a:lstStyle/>
                    <a:p>
                      <a:pPr algn="ctr" fontAlgn="b"/>
                      <a:r>
                        <a:rPr lang="en-ZA" sz="1400" b="0" i="0" u="none" strike="noStrike" dirty="0">
                          <a:solidFill>
                            <a:srgbClr val="000000"/>
                          </a:solidFill>
                          <a:effectLst/>
                          <a:latin typeface="Calibri" panose="020F0502020204030204" pitchFamily="34" charset="0"/>
                        </a:rPr>
                        <a:t>Average Spend per </a:t>
                      </a:r>
                      <a:r>
                        <a:rPr lang="en-ZA" sz="1400" b="0" i="0" u="none" strike="noStrike" dirty="0" smtClean="0">
                          <a:solidFill>
                            <a:srgbClr val="000000"/>
                          </a:solidFill>
                          <a:effectLst/>
                          <a:latin typeface="Calibri" panose="020F0502020204030204" pitchFamily="34" charset="0"/>
                        </a:rPr>
                        <a:t>Trip</a:t>
                      </a: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smtClean="0">
                        <a:solidFill>
                          <a:srgbClr val="000000"/>
                        </a:solidFill>
                        <a:effectLst/>
                        <a:latin typeface="Calibri" panose="020F0502020204030204" pitchFamily="34" charset="0"/>
                      </a:endParaRPr>
                    </a:p>
                    <a:p>
                      <a:pPr algn="ctr" fontAlgn="b"/>
                      <a:r>
                        <a:rPr lang="en-ZA" sz="1400" b="0" i="0" u="none" strike="noStrike" dirty="0" smtClean="0">
                          <a:solidFill>
                            <a:srgbClr val="000000"/>
                          </a:solidFill>
                          <a:effectLst/>
                          <a:latin typeface="Calibri" panose="020F0502020204030204" pitchFamily="34" charset="0"/>
                        </a:rPr>
                        <a:t> </a:t>
                      </a:r>
                      <a:endParaRPr lang="en-ZA" sz="1400" b="0" i="0" u="none" strike="noStrike" dirty="0">
                        <a:solidFill>
                          <a:srgbClr val="000000"/>
                        </a:solidFill>
                        <a:effectLst/>
                        <a:latin typeface="Calibri" panose="020F0502020204030204" pitchFamily="34" charset="0"/>
                      </a:endParaRP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Calibri" panose="020F0502020204030204" pitchFamily="34" charset="0"/>
                        </a:rPr>
                        <a:t>R550</a:t>
                      </a:r>
                      <a:r>
                        <a:rPr lang="en-ZA" sz="1400" b="0" i="0" u="none" strike="noStrike">
                          <a:solidFill>
                            <a:srgbClr val="000000"/>
                          </a:solidFill>
                          <a:effectLst/>
                          <a:latin typeface="Calibri" panose="020F0502020204030204" pitchFamily="34" charset="0"/>
                        </a:rPr>
                        <a:t>/ </a:t>
                      </a:r>
                      <a:r>
                        <a:rPr lang="en-ZA" sz="1400" b="0" i="0" u="none" strike="noStrike" smtClean="0">
                          <a:solidFill>
                            <a:srgbClr val="000000"/>
                          </a:solidFill>
                          <a:effectLst/>
                          <a:latin typeface="Calibri" panose="020F0502020204030204" pitchFamily="34" charset="0"/>
                        </a:rPr>
                        <a:t>Trip</a:t>
                      </a:r>
                      <a:endParaRPr lang="en-ZA" sz="1400" b="0" i="0" u="none" strike="noStrike" dirty="0">
                        <a:solidFill>
                          <a:srgbClr val="000000"/>
                        </a:solidFill>
                        <a:effectLst/>
                        <a:latin typeface="Calibri" panose="020F0502020204030204" pitchFamily="34" charset="0"/>
                      </a:endParaRP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smtClean="0">
                          <a:solidFill>
                            <a:srgbClr val="000000"/>
                          </a:solidFill>
                          <a:effectLst/>
                          <a:latin typeface="Calibri" panose="020F0502020204030204" pitchFamily="34" charset="0"/>
                        </a:rPr>
                        <a:t>R780/Trip</a:t>
                      </a:r>
                      <a:endParaRPr lang="en-ZA" sz="1400" b="0" i="0" u="none" strike="noStrike" dirty="0">
                        <a:solidFill>
                          <a:srgbClr val="000000"/>
                        </a:solidFill>
                        <a:effectLst/>
                        <a:latin typeface="Calibri" panose="020F0502020204030204" pitchFamily="34" charset="0"/>
                      </a:endParaRP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smtClean="0">
                          <a:solidFill>
                            <a:srgbClr val="000000"/>
                          </a:solidFill>
                          <a:effectLst/>
                          <a:latin typeface="Calibri" panose="020F0502020204030204" pitchFamily="34" charset="0"/>
                        </a:rPr>
                        <a:t>R730/Trip</a:t>
                      </a:r>
                      <a:endParaRPr lang="en-ZA" sz="1400" b="0" i="0" u="none" strike="noStrike" dirty="0">
                        <a:solidFill>
                          <a:srgbClr val="000000"/>
                        </a:solidFill>
                        <a:effectLst/>
                        <a:latin typeface="Calibri" panose="020F0502020204030204" pitchFamily="34" charset="0"/>
                      </a:endParaRP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a:solidFill>
                            <a:srgbClr val="000000"/>
                          </a:solidFill>
                          <a:effectLst/>
                          <a:latin typeface="Calibri" panose="020F0502020204030204" pitchFamily="34" charset="0"/>
                        </a:rPr>
                        <a:t>R710/Trip </a:t>
                      </a:r>
                      <a:r>
                        <a:rPr lang="en-ZA" sz="1400" b="0" i="0" u="none" strike="noStrike" dirty="0" smtClean="0">
                          <a:solidFill>
                            <a:srgbClr val="000000"/>
                          </a:solidFill>
                          <a:effectLst/>
                          <a:latin typeface="Calibri" panose="020F0502020204030204" pitchFamily="34" charset="0"/>
                        </a:rPr>
                        <a:t> </a:t>
                      </a:r>
                      <a:endParaRPr lang="en-ZA" sz="1400" b="0" i="0" u="none" strike="noStrike" dirty="0">
                        <a:solidFill>
                          <a:srgbClr val="000000"/>
                        </a:solidFill>
                        <a:effectLst/>
                        <a:latin typeface="Calibri" panose="020F0502020204030204" pitchFamily="34" charset="0"/>
                      </a:endParaRP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Calibri" panose="020F0502020204030204" pitchFamily="34" charset="0"/>
                        </a:rPr>
                        <a:t> </a:t>
                      </a:r>
                      <a:r>
                        <a:rPr lang="en-ZA" sz="1400" b="0" i="0" u="none" strike="noStrike" dirty="0" smtClean="0">
                          <a:solidFill>
                            <a:srgbClr val="000000"/>
                          </a:solidFill>
                          <a:effectLst/>
                          <a:latin typeface="Calibri" panose="020F0502020204030204" pitchFamily="34" charset="0"/>
                        </a:rPr>
                        <a:t>R780/Trip</a:t>
                      </a: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smtClean="0">
                        <a:solidFill>
                          <a:srgbClr val="000000"/>
                        </a:solidFill>
                        <a:effectLst/>
                        <a:latin typeface="Calibri" panose="020F0502020204030204" pitchFamily="34" charset="0"/>
                      </a:endParaRPr>
                    </a:p>
                    <a:p>
                      <a:pPr algn="ctr" fontAlgn="b"/>
                      <a:endParaRPr lang="en-ZA" sz="1400" b="0" i="0" u="none" strike="noStrike" dirty="0">
                        <a:solidFill>
                          <a:srgbClr val="000000"/>
                        </a:solidFill>
                        <a:effectLst/>
                        <a:latin typeface="Calibri" panose="020F0502020204030204" pitchFamily="34" charset="0"/>
                      </a:endParaRPr>
                    </a:p>
                  </a:txBody>
                  <a:tcPr marL="5051" marR="5051" marT="5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a:solidFill>
                            <a:srgbClr val="000000"/>
                          </a:solidFill>
                          <a:effectLst/>
                          <a:latin typeface="Calibri" panose="020F0502020204030204" pitchFamily="34" charset="0"/>
                        </a:rPr>
                        <a:t>R850/Trip</a:t>
                      </a: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400" b="0" i="0" u="none" strike="noStrike" dirty="0" smtClean="0">
                          <a:solidFill>
                            <a:srgbClr val="000000"/>
                          </a:solidFill>
                          <a:effectLst/>
                          <a:latin typeface="Calibri" panose="020F0502020204030204" pitchFamily="34" charset="0"/>
                        </a:rPr>
                        <a:t>R980/Trip </a:t>
                      </a:r>
                      <a:endParaRPr lang="en-ZA" sz="1400" b="0" i="0" u="none" strike="noStrike" dirty="0">
                        <a:solidFill>
                          <a:srgbClr val="000000"/>
                        </a:solidFill>
                        <a:effectLst/>
                        <a:latin typeface="Calibri" panose="020F0502020204030204" pitchFamily="34" charset="0"/>
                      </a:endParaRPr>
                    </a:p>
                  </a:txBody>
                  <a:tcPr marL="5051" marR="5051" marT="50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5940152" y="6414505"/>
            <a:ext cx="2570575" cy="322845"/>
          </a:xfrm>
          <a:prstGeom prst="rect">
            <a:avLst/>
          </a:prstGeom>
        </p:spPr>
        <p:txBody>
          <a:bodyPr wrap="none">
            <a:spAutoFit/>
          </a:bodyPr>
          <a:lstStyle/>
          <a:p>
            <a:pPr>
              <a:lnSpc>
                <a:spcPct val="107000"/>
              </a:lnSpc>
              <a:spcAft>
                <a:spcPts val="800"/>
              </a:spcAft>
            </a:pPr>
            <a:r>
              <a:rPr lang="en-ZA" sz="1400" dirty="0" smtClean="0"/>
              <a:t>(Source</a:t>
            </a:r>
            <a:r>
              <a:rPr lang="en-ZA" sz="1400" dirty="0"/>
              <a:t>: SA </a:t>
            </a:r>
            <a:r>
              <a:rPr lang="en-ZA" sz="1400" dirty="0" smtClean="0"/>
              <a:t>Tourism; </a:t>
            </a:r>
            <a:r>
              <a:rPr lang="en-ZA" sz="1400" dirty="0" err="1" smtClean="0"/>
              <a:t>Statssa</a:t>
            </a:r>
            <a:r>
              <a:rPr lang="en-ZA" sz="1400" dirty="0" smtClean="0"/>
              <a:t>)</a:t>
            </a:r>
            <a:endParaRPr lang="en-ZA" sz="1400" dirty="0"/>
          </a:p>
        </p:txBody>
      </p:sp>
    </p:spTree>
    <p:extLst>
      <p:ext uri="{BB962C8B-B14F-4D97-AF65-F5344CB8AC3E}">
        <p14:creationId xmlns:p14="http://schemas.microsoft.com/office/powerpoint/2010/main" val="4166643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6335" y="-184873"/>
            <a:ext cx="8229600" cy="1143000"/>
          </a:xfrm>
        </p:spPr>
        <p:txBody>
          <a:bodyPr/>
          <a:lstStyle/>
          <a:p>
            <a:r>
              <a:rPr lang="en-ZA" sz="2000" b="1" dirty="0"/>
              <a:t>Percentage spend on most recent overnight trips by population </a:t>
            </a:r>
            <a:r>
              <a:rPr lang="en-ZA" sz="2000" b="1" dirty="0" smtClean="0"/>
              <a:t>group </a:t>
            </a:r>
            <a:r>
              <a:rPr lang="en-ZA" sz="2000" b="1" dirty="0"/>
              <a:t>at province of destination, Jan – Dec </a:t>
            </a:r>
            <a:r>
              <a:rPr lang="en-ZA" sz="2000" b="1" dirty="0" smtClean="0"/>
              <a:t>2013</a:t>
            </a:r>
            <a:endParaRPr lang="en-ZA" sz="2000" b="1" dirty="0"/>
          </a:p>
        </p:txBody>
      </p:sp>
      <p:sp>
        <p:nvSpPr>
          <p:cNvPr id="2" name="Slide Number Placeholder 1"/>
          <p:cNvSpPr>
            <a:spLocks noGrp="1"/>
          </p:cNvSpPr>
          <p:nvPr>
            <p:ph type="sldNum" sz="quarter" idx="12"/>
          </p:nvPr>
        </p:nvSpPr>
        <p:spPr/>
        <p:txBody>
          <a:bodyPr/>
          <a:lstStyle/>
          <a:p>
            <a:pPr>
              <a:defRPr/>
            </a:pPr>
            <a:fld id="{979D7920-9ED1-41F8-9CC8-8041FAADB0B6}" type="slidenum">
              <a:rPr lang="en-US" smtClean="0"/>
              <a:pPr>
                <a:defRPr/>
              </a:pPr>
              <a:t>8</a:t>
            </a:fld>
            <a:endParaRPr lang="en-US" dirty="0"/>
          </a:p>
        </p:txBody>
      </p:sp>
      <p:pic>
        <p:nvPicPr>
          <p:cNvPr id="3" name="Picture 2"/>
          <p:cNvPicPr>
            <a:picLocks noChangeAspect="1"/>
          </p:cNvPicPr>
          <p:nvPr/>
        </p:nvPicPr>
        <p:blipFill>
          <a:blip r:embed="rId2"/>
          <a:stretch>
            <a:fillRect/>
          </a:stretch>
        </p:blipFill>
        <p:spPr>
          <a:xfrm>
            <a:off x="191728" y="813152"/>
            <a:ext cx="8615936" cy="6050508"/>
          </a:xfrm>
          <a:prstGeom prst="rect">
            <a:avLst/>
          </a:prstGeom>
        </p:spPr>
      </p:pic>
      <p:sp>
        <p:nvSpPr>
          <p:cNvPr id="5" name="Rectangle 4"/>
          <p:cNvSpPr/>
          <p:nvPr/>
        </p:nvSpPr>
        <p:spPr>
          <a:xfrm>
            <a:off x="899592" y="958127"/>
            <a:ext cx="3170676" cy="289951"/>
          </a:xfrm>
          <a:prstGeom prst="rect">
            <a:avLst/>
          </a:prstGeom>
        </p:spPr>
        <p:txBody>
          <a:bodyPr wrap="none">
            <a:spAutoFit/>
          </a:bodyPr>
          <a:lstStyle/>
          <a:p>
            <a:pPr>
              <a:lnSpc>
                <a:spcPct val="107000"/>
              </a:lnSpc>
              <a:spcAft>
                <a:spcPts val="800"/>
              </a:spcAft>
            </a:pPr>
            <a:r>
              <a:rPr lang="en-ZA" sz="1200" dirty="0">
                <a:latin typeface="Calibri" panose="020F0502020204030204" pitchFamily="34" charset="0"/>
                <a:ea typeface="Calibri" panose="020F0502020204030204" pitchFamily="34" charset="0"/>
                <a:cs typeface="Times New Roman" panose="02020603050405020304" pitchFamily="18" charset="0"/>
              </a:rPr>
              <a:t>Source: </a:t>
            </a:r>
            <a:r>
              <a:rPr lang="en-ZA" sz="1200" dirty="0" err="1">
                <a:latin typeface="Calibri" panose="020F0502020204030204" pitchFamily="34" charset="0"/>
                <a:ea typeface="Calibri" panose="020F0502020204030204" pitchFamily="34" charset="0"/>
                <a:cs typeface="Times New Roman" panose="02020603050405020304" pitchFamily="18" charset="0"/>
              </a:rPr>
              <a:t>StatsSA</a:t>
            </a:r>
            <a:r>
              <a:rPr lang="en-ZA" sz="1200" dirty="0">
                <a:latin typeface="Calibri" panose="020F0502020204030204" pitchFamily="34" charset="0"/>
                <a:ea typeface="Calibri" panose="020F0502020204030204" pitchFamily="34" charset="0"/>
                <a:cs typeface="Times New Roman" panose="02020603050405020304" pitchFamily="18" charset="0"/>
              </a:rPr>
              <a:t> Domestic Tourism Survey, 2013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9084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4459" y="-231049"/>
            <a:ext cx="8229600" cy="1143000"/>
          </a:xfrm>
        </p:spPr>
        <p:txBody>
          <a:bodyPr/>
          <a:lstStyle/>
          <a:p>
            <a:r>
              <a:rPr lang="en-ZA" sz="4000" b="1" dirty="0" smtClean="0">
                <a:solidFill>
                  <a:srgbClr val="003D81"/>
                </a:solidFill>
              </a:rPr>
              <a:t>What are our challenges?</a:t>
            </a:r>
            <a:endParaRPr lang="en-ZA" sz="4000" b="1" dirty="0">
              <a:solidFill>
                <a:srgbClr val="003D81"/>
              </a:solidFill>
            </a:endParaRPr>
          </a:p>
        </p:txBody>
      </p:sp>
      <p:sp>
        <p:nvSpPr>
          <p:cNvPr id="61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5D560D56-4E43-4516-BACA-9B27A609AEED}" type="slidenum">
              <a:rPr lang="en-US" smtClean="0">
                <a:solidFill>
                  <a:srgbClr val="898989"/>
                </a:solidFill>
                <a:latin typeface="Calibri" pitchFamily="34" charset="0"/>
              </a:rPr>
              <a:pPr eaLnBrk="1" hangingPunct="1"/>
              <a:t>9</a:t>
            </a:fld>
            <a:endParaRPr lang="en-US" smtClean="0">
              <a:solidFill>
                <a:srgbClr val="898989"/>
              </a:solidFill>
              <a:latin typeface="Calibri" pitchFamily="34" charset="0"/>
            </a:endParaRPr>
          </a:p>
        </p:txBody>
      </p:sp>
      <p:sp>
        <p:nvSpPr>
          <p:cNvPr id="3" name="Content Placeholder 2"/>
          <p:cNvSpPr>
            <a:spLocks noGrp="1"/>
          </p:cNvSpPr>
          <p:nvPr>
            <p:ph idx="1"/>
          </p:nvPr>
        </p:nvSpPr>
        <p:spPr>
          <a:xfrm>
            <a:off x="204799" y="692696"/>
            <a:ext cx="8025629" cy="4857403"/>
          </a:xfrm>
        </p:spPr>
        <p:txBody>
          <a:bodyPr/>
          <a:lstStyle/>
          <a:p>
            <a:r>
              <a:rPr lang="en-ZA" sz="2400" dirty="0" smtClean="0"/>
              <a:t>Research focus</a:t>
            </a:r>
          </a:p>
          <a:p>
            <a:r>
              <a:rPr lang="en-ZA" sz="2400" dirty="0" smtClean="0"/>
              <a:t>Economic impediments </a:t>
            </a:r>
          </a:p>
          <a:p>
            <a:pPr lvl="1"/>
            <a:r>
              <a:rPr lang="en-ZA" sz="2000" dirty="0" smtClean="0"/>
              <a:t>Affordability</a:t>
            </a:r>
          </a:p>
          <a:p>
            <a:pPr lvl="1"/>
            <a:r>
              <a:rPr lang="en-ZA" sz="2000" dirty="0" smtClean="0"/>
              <a:t>Loss of income – informal sector)</a:t>
            </a:r>
          </a:p>
          <a:p>
            <a:r>
              <a:rPr lang="en-ZA" sz="2400" dirty="0" smtClean="0"/>
              <a:t>Social impediments</a:t>
            </a:r>
          </a:p>
          <a:p>
            <a:pPr lvl="1"/>
            <a:r>
              <a:rPr lang="en-ZA" sz="2000" dirty="0" smtClean="0"/>
              <a:t>Lack of knowledge </a:t>
            </a:r>
          </a:p>
          <a:p>
            <a:pPr lvl="1"/>
            <a:r>
              <a:rPr lang="en-ZA" sz="2000" dirty="0" smtClean="0"/>
              <a:t>Lack of awareness of activities </a:t>
            </a:r>
            <a:r>
              <a:rPr lang="en-ZA" sz="2000" dirty="0"/>
              <a:t>(e.g. </a:t>
            </a:r>
            <a:r>
              <a:rPr lang="en-ZA" sz="2000" dirty="0" err="1" smtClean="0"/>
              <a:t>KNP</a:t>
            </a:r>
            <a:r>
              <a:rPr lang="en-ZA" sz="2000" dirty="0" smtClean="0"/>
              <a:t>)</a:t>
            </a:r>
          </a:p>
          <a:p>
            <a:pPr lvl="1"/>
            <a:r>
              <a:rPr lang="en-ZA" sz="2000" dirty="0"/>
              <a:t>Socialisation patterns (Butler, 2012)</a:t>
            </a:r>
          </a:p>
          <a:p>
            <a:pPr lvl="1"/>
            <a:r>
              <a:rPr lang="en-ZA" sz="2000" dirty="0" smtClean="0"/>
              <a:t>Lack feeling of “belonging” in many recreational spaces</a:t>
            </a:r>
          </a:p>
          <a:p>
            <a:r>
              <a:rPr lang="en-ZA" sz="2400" dirty="0" smtClean="0"/>
              <a:t>Tourism capacity at local government level</a:t>
            </a:r>
          </a:p>
          <a:p>
            <a:r>
              <a:rPr lang="en-ZA" sz="2400" dirty="0" smtClean="0"/>
              <a:t>Limited resources in domestic tourism </a:t>
            </a:r>
          </a:p>
          <a:p>
            <a:r>
              <a:rPr lang="en-ZA" sz="2400" dirty="0" smtClean="0"/>
              <a:t>Infrastructure capacity</a:t>
            </a:r>
          </a:p>
          <a:p>
            <a:pPr marL="342900" lvl="1" indent="-342900">
              <a:buFont typeface="Arial" pitchFamily="34" charset="0"/>
              <a:buChar char="•"/>
            </a:pPr>
            <a:r>
              <a:rPr lang="en-ZA" sz="2400" dirty="0" smtClean="0"/>
              <a:t>Matching </a:t>
            </a:r>
            <a:r>
              <a:rPr lang="en-ZA" sz="2400" dirty="0"/>
              <a:t>supply and </a:t>
            </a:r>
            <a:r>
              <a:rPr lang="en-ZA" sz="2400" dirty="0" smtClean="0"/>
              <a:t>demand in all regions</a:t>
            </a:r>
            <a:endParaRPr lang="en-ZA" sz="2400" dirty="0"/>
          </a:p>
          <a:p>
            <a:endParaRPr lang="en-ZA" sz="2800" dirty="0"/>
          </a:p>
          <a:p>
            <a:pPr lvl="1"/>
            <a:endParaRPr lang="en-ZA" dirty="0" smtClean="0"/>
          </a:p>
        </p:txBody>
      </p:sp>
    </p:spTree>
    <p:extLst>
      <p:ext uri="{BB962C8B-B14F-4D97-AF65-F5344CB8AC3E}">
        <p14:creationId xmlns:p14="http://schemas.microsoft.com/office/powerpoint/2010/main" val="3383614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DCDateModified xmlns="http://schemas.microsoft.com/sharepoint/v3/fields" xsi:nil="true"/>
    <Synopsis xmlns="c209e311-10e2-42ba-a66c-0984c872cd2d">The State of Domestic Tourism in South Africa, Challenges and Opportunities</Synopsis>
    <_EndDate xmlns="http://schemas.microsoft.com/sharepoint/v3/fields">2016-02-03T12:24:00+00:00</_EndDate>
    <Publishing_x0020_Date xmlns="c209e311-10e2-42ba-a66c-0984c872cd2d">2015-03-29T22:00:00+00:00</Publishing_x0020_Date>
    <Year xmlns="c209e311-10e2-42ba-a66c-0984c872cd2d">2015</Year>
    <f4fbe8a76454476dbd6b3bc503046e3e xmlns="c209e311-10e2-42ba-a66c-0984c872cd2d">
      <Terms xmlns="http://schemas.microsoft.com/office/infopath/2007/PartnerControls">
        <TermInfo xmlns="http://schemas.microsoft.com/office/infopath/2007/PartnerControls">
          <TermName xmlns="http://schemas.microsoft.com/office/infopath/2007/PartnerControls">Conference Presentations</TermName>
          <TermId xmlns="http://schemas.microsoft.com/office/infopath/2007/PartnerControls">1e81902f-f4ed-44ee-923b-862d9bf1165e</TermId>
        </TermInfo>
      </Terms>
    </f4fbe8a76454476dbd6b3bc503046e3e>
    <TaxCatchAll xmlns="c209e311-10e2-42ba-a66c-0984c872cd2d">
      <Value>85</Value>
    </TaxCatchAll>
    <_DCDateCreated xmlns="http://schemas.microsoft.com/sharepoint/v3/fields" xsi:nil="true"/>
    <_dlc_DocId xmlns="c209e311-10e2-42ba-a66c-0984c872cd2d">N4FUYHAX2DSF-28-317</_dlc_DocId>
    <_dlc_DocIdUrl xmlns="c209e311-10e2-42ba-a66c-0984c872cd2d">
      <Url>https://tkp.tourism.gov.za/_layouts/15/DocIdRedir.aspx?ID=N4FUYHAX2DSF-28-317</Url>
      <Description>N4FUYHAX2DSF-28-317</Description>
    </_dlc_DocIdUrl>
  </documentManagement>
</p:properties>
</file>

<file path=customXml/item2.xml><?xml version="1.0" encoding="utf-8"?>
<?mso-contentType ?>
<p:Policy xmlns:p="office.server.policy" id="" local="true">
  <p:Name>TKP Documents</p:Name>
  <p:Description/>
  <p:Statement/>
  <p:PolicyItems>
    <p:PolicyItem featureId="Microsoft.Office.RecordsManagement.PolicyFeatures.PolicyAudit" staticId="0x010100CDDC57A17A625C4596BA8B469098E870007D453A5E68BD944BB5899AA65135F5A9|8138272" UniqueId="ca95a104-b17b-48ba-a939-f9f1780e4d7e">
      <p:Name>Auditing</p:Name>
      <p:Description>Audits user actions on documents and list items to the Audit Log.</p:Description>
      <p:CustomData>
        <Audit>
          <Update/>
          <View/>
          <CheckInOut/>
          <MoveCopy/>
          <DeleteRestore/>
        </Audit>
      </p:CustomData>
    </p:PolicyItem>
  </p:PolicyItems>
</p:Policy>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TKP Documents" ma:contentTypeID="0x010100CDDC57A17A625C4596BA8B469098E870007D453A5E68BD944BB5899AA65135F5A9" ma:contentTypeVersion="24" ma:contentTypeDescription="Tourism Knowledge Portal Documents" ma:contentTypeScope="" ma:versionID="a8df03b86ba493de051c12c10d2363a2">
  <xsd:schema xmlns:xsd="http://www.w3.org/2001/XMLSchema" xmlns:xs="http://www.w3.org/2001/XMLSchema" xmlns:p="http://schemas.microsoft.com/office/2006/metadata/properties" xmlns:ns1="http://schemas.microsoft.com/sharepoint/v3" xmlns:ns2="c209e311-10e2-42ba-a66c-0984c872cd2d" xmlns:ns3="http://schemas.microsoft.com/sharepoint/v3/fields" targetNamespace="http://schemas.microsoft.com/office/2006/metadata/properties" ma:root="true" ma:fieldsID="d050c27eeccabfcfe549f59af7165df1" ns1:_="" ns2:_="" ns3:_="">
    <xsd:import namespace="http://schemas.microsoft.com/sharepoint/v3"/>
    <xsd:import namespace="c209e311-10e2-42ba-a66c-0984c872cd2d"/>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2:f4fbe8a76454476dbd6b3bc503046e3e" minOccurs="0"/>
                <xsd:element ref="ns2:TaxCatchAll" minOccurs="0"/>
                <xsd:element ref="ns2:TaxCatchAllLabel" minOccurs="0"/>
                <xsd:element ref="ns3:_DCDateCreated" minOccurs="0"/>
                <xsd:element ref="ns3:_DCDateModified" minOccurs="0"/>
                <xsd:element ref="ns3:_Version" minOccurs="0"/>
                <xsd:element ref="ns3:_EndDate" minOccurs="0"/>
                <xsd:element ref="ns2:Publishing_x0020_Date" minOccurs="0"/>
                <xsd:element ref="ns2:Synopsis" minOccurs="0"/>
                <xsd:element ref="ns1:_dlc_Exempt" minOccurs="0"/>
                <xsd:element ref="ns2:Year"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3"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09e311-10e2-42ba-a66c-0984c872c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f4fbe8a76454476dbd6b3bc503046e3e" ma:index="12" ma:taxonomy="true" ma:internalName="f4fbe8a76454476dbd6b3bc503046e3e" ma:taxonomyFieldName="Document_x0020_Category" ma:displayName="Document Category" ma:readOnly="false" ma:default="" ma:fieldId="{f4fbe8a7-6454-476d-bd6b-3bc503046e3e}" ma:sspId="eb03fa0a-128f-4cbf-a4ac-ab599eb02da3" ma:termSetId="00a7b815-80b8-40cf-b910-baebd4448ed3"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ebd6af79-35ca-4b45-bce9-4f26d154423d}" ma:internalName="TaxCatchAll" ma:showField="CatchAllData" ma:web="c209e311-10e2-42ba-a66c-0984c872cd2d">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ebd6af79-35ca-4b45-bce9-4f26d154423d}" ma:internalName="TaxCatchAllLabel" ma:readOnly="true" ma:showField="CatchAllDataLabel" ma:web="c209e311-10e2-42ba-a66c-0984c872cd2d">
      <xsd:complexType>
        <xsd:complexContent>
          <xsd:extension base="dms:MultiChoiceLookup">
            <xsd:sequence>
              <xsd:element name="Value" type="dms:Lookup" maxOccurs="unbounded" minOccurs="0" nillable="true"/>
            </xsd:sequence>
          </xsd:extension>
        </xsd:complexContent>
      </xsd:complexType>
    </xsd:element>
    <xsd:element name="Publishing_x0020_Date" ma:index="21" nillable="true" ma:displayName="Publishing Date" ma:format="DateOnly" ma:internalName="Publishing_x0020_Date">
      <xsd:simpleType>
        <xsd:restriction base="dms:DateTime"/>
      </xsd:simpleType>
    </xsd:element>
    <xsd:element name="Synopsis" ma:index="22" nillable="true" ma:displayName="Synopsis" ma:internalName="Synopsis">
      <xsd:simpleType>
        <xsd:restriction base="dms:Note"/>
      </xsd:simpleType>
    </xsd:element>
    <xsd:element name="Year" ma:index="24" nillable="true" ma:displayName="Year" ma:internalName="Year">
      <xsd:simpleType>
        <xsd:restriction base="dms:Number">
          <xsd:maxInclusive value="2100"/>
          <xsd:minInclusive value="1900"/>
        </xsd:restrictio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7" nillable="true" ma:displayName="Date Created" ma:description="The date on which this resource was created" ma:format="DateTime" ma:internalName="_DCDateCreated">
      <xsd:simpleType>
        <xsd:restriction base="dms:DateTime"/>
      </xsd:simpleType>
    </xsd:element>
    <xsd:element name="_DCDateModified" ma:index="18" nillable="true" ma:displayName="Date Modified" ma:description="The date on which this resource was last modified" ma:format="DateTime" ma:internalName="_DCDateModified">
      <xsd:simpleType>
        <xsd:restriction base="dms:DateTime"/>
      </xsd:simpleType>
    </xsd:element>
    <xsd:element name="_Version" ma:index="19" nillable="true" ma:displayName="Version" ma:internalName="_Version">
      <xsd:simpleType>
        <xsd:restriction base="dms:Text"/>
      </xsd:simpleType>
    </xsd:element>
    <xsd:element name="_EndDate" ma:index="20" nillable="true" ma:displayName="End Date" ma:default="[today]" ma:format="DateTime" ma:internalName="_End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6"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7FF99E-76AF-48B3-BA00-3071F45F6FA6}"/>
</file>

<file path=customXml/itemProps2.xml><?xml version="1.0" encoding="utf-8"?>
<ds:datastoreItem xmlns:ds="http://schemas.openxmlformats.org/officeDocument/2006/customXml" ds:itemID="{6C02A989-F864-4716-A9A9-6A3ECB325E84}"/>
</file>

<file path=customXml/itemProps3.xml><?xml version="1.0" encoding="utf-8"?>
<ds:datastoreItem xmlns:ds="http://schemas.openxmlformats.org/officeDocument/2006/customXml" ds:itemID="{CAA1185A-9596-4334-8C7D-AF49CADC5559}"/>
</file>

<file path=customXml/itemProps4.xml><?xml version="1.0" encoding="utf-8"?>
<ds:datastoreItem xmlns:ds="http://schemas.openxmlformats.org/officeDocument/2006/customXml" ds:itemID="{0B2F3E8F-F26B-42CE-937B-9E8CDA25A736}"/>
</file>

<file path=customXml/itemProps5.xml><?xml version="1.0" encoding="utf-8"?>
<ds:datastoreItem xmlns:ds="http://schemas.openxmlformats.org/officeDocument/2006/customXml" ds:itemID="{43AAD3C0-4E89-4C53-B8AB-AB9876E61793}"/>
</file>

<file path=docProps/app.xml><?xml version="1.0" encoding="utf-8"?>
<Properties xmlns="http://schemas.openxmlformats.org/officeDocument/2006/extended-properties" xmlns:vt="http://schemas.openxmlformats.org/officeDocument/2006/docPropsVTypes">
  <TotalTime>10006</TotalTime>
  <Words>1349</Words>
  <Application>Microsoft Office PowerPoint</Application>
  <PresentationFormat>On-screen Show (4:3)</PresentationFormat>
  <Paragraphs>227</Paragraphs>
  <Slides>16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(Narrow)</vt:lpstr>
      <vt:lpstr>Arial Narrow</vt:lpstr>
      <vt:lpstr>Calibri</vt:lpstr>
      <vt:lpstr>Geneva</vt:lpstr>
      <vt:lpstr>Times New Roman</vt:lpstr>
      <vt:lpstr>Wingdings</vt:lpstr>
      <vt:lpstr>ヒラギノ角ゴ Pro W3</vt:lpstr>
      <vt:lpstr>Office Theme</vt:lpstr>
      <vt:lpstr>University of Pretoria  THE STATE OF DOMESTIC TOURISM IN SOUTH AFRICA: CHALLENGES AND OPPORTUNITIES  30 March 2015      </vt:lpstr>
      <vt:lpstr>Overview</vt:lpstr>
      <vt:lpstr>What is domestic tourism?</vt:lpstr>
      <vt:lpstr>Why is domestic tourism important?</vt:lpstr>
      <vt:lpstr>How are we doing?</vt:lpstr>
      <vt:lpstr>How do we compare?</vt:lpstr>
      <vt:lpstr>PowerPoint Presentation</vt:lpstr>
      <vt:lpstr>Percentage spend on most recent overnight trips by population group at province of destination, Jan – Dec 2013</vt:lpstr>
      <vt:lpstr>What are our challenges?</vt:lpstr>
      <vt:lpstr>Are we using our opportunities? We have gained recognition…………</vt:lpstr>
      <vt:lpstr>……but we can always do more</vt:lpstr>
      <vt:lpstr>PowerPoint Presentation</vt:lpstr>
      <vt:lpstr>Match Model (2013)</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Domestic Tourism in South Africa, Challenges and Opportunities</dc:title>
  <dc:creator>Svetlana</dc:creator>
  <cp:lastModifiedBy>User</cp:lastModifiedBy>
  <cp:revision>820</cp:revision>
  <cp:lastPrinted>2015-02-17T09:50:13Z</cp:lastPrinted>
  <dcterms:created xsi:type="dcterms:W3CDTF">2010-01-20T13:42:34Z</dcterms:created>
  <dcterms:modified xsi:type="dcterms:W3CDTF">2015-03-29T18:27:20Z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0x010100CDDC57A17A625C4596BA8B469098E870007D453A5E68BD944BB5899AA65135F5A9</vt:lpwstr>
  </property>
  <property fmtid="{D5CDD505-2E9C-101B-9397-08002B2CF9AE}" pid="3" name="_dlc_DocIdItemGuid">
    <vt:lpwstr>cc669a4e-062a-40da-a828-6301a3f04227</vt:lpwstr>
  </property>
  <property fmtid="{D5CDD505-2E9C-101B-9397-08002B2CF9AE}" pid="4" name="Document Category">
    <vt:lpwstr>85;#Conference Presentations|1e81902f-f4ed-44ee-923b-862d9bf1165e</vt:lpwstr>
  </property>
</Properties>
</file>